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656" r:id="rId3"/>
  </p:sldMasterIdLst>
  <p:notesMasterIdLst>
    <p:notesMasterId r:id="rId60"/>
  </p:notesMasterIdLst>
  <p:sldIdLst>
    <p:sldId id="325" r:id="rId4"/>
    <p:sldId id="326" r:id="rId5"/>
    <p:sldId id="352" r:id="rId6"/>
    <p:sldId id="336" r:id="rId7"/>
    <p:sldId id="278" r:id="rId8"/>
    <p:sldId id="332" r:id="rId9"/>
    <p:sldId id="333" r:id="rId10"/>
    <p:sldId id="334" r:id="rId11"/>
    <p:sldId id="335" r:id="rId12"/>
    <p:sldId id="284" r:id="rId13"/>
    <p:sldId id="282" r:id="rId14"/>
    <p:sldId id="354" r:id="rId15"/>
    <p:sldId id="275" r:id="rId16"/>
    <p:sldId id="285" r:id="rId17"/>
    <p:sldId id="286" r:id="rId18"/>
    <p:sldId id="288" r:id="rId19"/>
    <p:sldId id="287" r:id="rId20"/>
    <p:sldId id="339" r:id="rId21"/>
    <p:sldId id="353" r:id="rId22"/>
    <p:sldId id="289" r:id="rId23"/>
    <p:sldId id="345" r:id="rId24"/>
    <p:sldId id="337" r:id="rId25"/>
    <p:sldId id="341" r:id="rId26"/>
    <p:sldId id="316" r:id="rId27"/>
    <p:sldId id="274" r:id="rId28"/>
    <p:sldId id="292" r:id="rId29"/>
    <p:sldId id="343" r:id="rId30"/>
    <p:sldId id="328" r:id="rId31"/>
    <p:sldId id="300" r:id="rId32"/>
    <p:sldId id="299" r:id="rId33"/>
    <p:sldId id="350" r:id="rId34"/>
    <p:sldId id="302" r:id="rId35"/>
    <p:sldId id="303" r:id="rId36"/>
    <p:sldId id="306" r:id="rId37"/>
    <p:sldId id="305" r:id="rId38"/>
    <p:sldId id="342" r:id="rId39"/>
    <p:sldId id="307" r:id="rId40"/>
    <p:sldId id="308" r:id="rId41"/>
    <p:sldId id="309" r:id="rId42"/>
    <p:sldId id="310" r:id="rId43"/>
    <p:sldId id="311" r:id="rId44"/>
    <p:sldId id="312" r:id="rId45"/>
    <p:sldId id="313" r:id="rId46"/>
    <p:sldId id="314" r:id="rId47"/>
    <p:sldId id="317" r:id="rId48"/>
    <p:sldId id="318" r:id="rId49"/>
    <p:sldId id="340" r:id="rId50"/>
    <p:sldId id="319" r:id="rId51"/>
    <p:sldId id="348" r:id="rId52"/>
    <p:sldId id="349" r:id="rId53"/>
    <p:sldId id="327" r:id="rId54"/>
    <p:sldId id="351" r:id="rId55"/>
    <p:sldId id="344" r:id="rId56"/>
    <p:sldId id="322" r:id="rId57"/>
    <p:sldId id="346" r:id="rId58"/>
    <p:sldId id="347" r:id="rId5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A8C9384-E0FF-824B-B1D1-BA293DB2B920}">
          <p14:sldIdLst>
            <p14:sldId id="325"/>
          </p14:sldIdLst>
        </p14:section>
        <p14:section name="Who are we" id="{164F2531-C566-844D-89D0-952740957A76}">
          <p14:sldIdLst>
            <p14:sldId id="326"/>
            <p14:sldId id="352"/>
            <p14:sldId id="336"/>
          </p14:sldIdLst>
        </p14:section>
        <p14:section name="What we do" id="{6C33F5B6-3057-5F43-B7E4-358747663F46}">
          <p14:sldIdLst>
            <p14:sldId id="278"/>
            <p14:sldId id="332"/>
            <p14:sldId id="333"/>
            <p14:sldId id="334"/>
            <p14:sldId id="335"/>
            <p14:sldId id="284"/>
            <p14:sldId id="282"/>
            <p14:sldId id="354"/>
            <p14:sldId id="275"/>
          </p14:sldIdLst>
        </p14:section>
        <p14:section name="Indigenous Housing Program" id="{C4066E83-E9EF-8C4D-874A-30C1563279A9}">
          <p14:sldIdLst>
            <p14:sldId id="285"/>
            <p14:sldId id="286"/>
            <p14:sldId id="288"/>
            <p14:sldId id="287"/>
            <p14:sldId id="339"/>
            <p14:sldId id="353"/>
            <p14:sldId id="289"/>
            <p14:sldId id="345"/>
            <p14:sldId id="337"/>
            <p14:sldId id="341"/>
            <p14:sldId id="316"/>
            <p14:sldId id="274"/>
            <p14:sldId id="292"/>
            <p14:sldId id="343"/>
          </p14:sldIdLst>
        </p14:section>
        <p14:section name="Our Projects" id="{E919A1DB-5B72-6941-B731-62D63262F696}">
          <p14:sldIdLst>
            <p14:sldId id="328"/>
            <p14:sldId id="300"/>
            <p14:sldId id="299"/>
            <p14:sldId id="350"/>
            <p14:sldId id="302"/>
            <p14:sldId id="303"/>
            <p14:sldId id="306"/>
            <p14:sldId id="305"/>
            <p14:sldId id="342"/>
            <p14:sldId id="307"/>
            <p14:sldId id="308"/>
            <p14:sldId id="309"/>
            <p14:sldId id="310"/>
            <p14:sldId id="311"/>
            <p14:sldId id="312"/>
            <p14:sldId id="313"/>
            <p14:sldId id="314"/>
          </p14:sldIdLst>
        </p14:section>
        <p14:section name="Whats Next?" id="{859BC4E5-691F-3C4F-932B-5CF2B6F493A9}">
          <p14:sldIdLst>
            <p14:sldId id="317"/>
            <p14:sldId id="318"/>
            <p14:sldId id="340"/>
            <p14:sldId id="319"/>
            <p14:sldId id="348"/>
            <p14:sldId id="349"/>
          </p14:sldIdLst>
        </p14:section>
        <p14:section name="Our People" id="{5EF024F8-C402-B344-874F-6089C7E33D1C}">
          <p14:sldIdLst>
            <p14:sldId id="327"/>
            <p14:sldId id="351"/>
            <p14:sldId id="344"/>
            <p14:sldId id="322"/>
            <p14:sldId id="346"/>
            <p14:sldId id="34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26" clrIdx="0"/>
  <p:cmAuthor id="1" name="Adam Bunch" initials="AB"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35" autoAdjust="0"/>
    <p:restoredTop sz="88033" autoAdjust="0"/>
  </p:normalViewPr>
  <p:slideViewPr>
    <p:cSldViewPr snapToObjects="1">
      <p:cViewPr>
        <p:scale>
          <a:sx n="120" d="100"/>
          <a:sy n="120" d="100"/>
        </p:scale>
        <p:origin x="2088" y="1720"/>
      </p:cViewPr>
      <p:guideLst>
        <p:guide orient="horz" pos="2160"/>
        <p:guide pos="3840"/>
      </p:guideLst>
    </p:cSldViewPr>
  </p:slideViewPr>
  <p:outlineViewPr>
    <p:cViewPr>
      <p:scale>
        <a:sx n="33" d="100"/>
        <a:sy n="33" d="100"/>
      </p:scale>
      <p:origin x="0" y="348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6" d="100"/>
          <a:sy n="76" d="100"/>
        </p:scale>
        <p:origin x="-1542" y="-102"/>
      </p:cViewPr>
      <p:guideLst>
        <p:guide orient="horz" pos="2880"/>
        <p:guide pos="2160"/>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notesMaster" Target="notesMasters/notesMaster1.xml"/><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4AA4A7E-F35B-B44A-9787-49EBF45EB702}" type="datetimeFigureOut">
              <a:rPr lang="en-US" smtClean="0"/>
              <a:pPr/>
              <a:t>3/6/18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9BDC957-F93C-2840-9B72-254F19DB3D9D}" type="slidenum">
              <a:rPr lang="en-US" smtClean="0"/>
              <a:pPr/>
              <a:t>‹#›</a:t>
            </a:fld>
            <a:endParaRPr lang="en-US"/>
          </a:p>
        </p:txBody>
      </p:sp>
    </p:spTree>
    <p:extLst>
      <p:ext uri="{BB962C8B-B14F-4D97-AF65-F5344CB8AC3E}">
        <p14:creationId xmlns:p14="http://schemas.microsoft.com/office/powerpoint/2010/main" val="858770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BDC957-F93C-2840-9B72-254F19DB3D9D}" type="slidenum">
              <a:rPr lang="en-US" smtClean="0"/>
              <a:pPr/>
              <a:t>1</a:t>
            </a:fld>
            <a:endParaRPr lang="en-US"/>
          </a:p>
        </p:txBody>
      </p:sp>
    </p:spTree>
    <p:extLst>
      <p:ext uri="{BB962C8B-B14F-4D97-AF65-F5344CB8AC3E}">
        <p14:creationId xmlns:p14="http://schemas.microsoft.com/office/powerpoint/2010/main" val="89658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Optima" charset="0"/>
                <a:ea typeface="Optima" charset="0"/>
                <a:cs typeface="Optima" charset="0"/>
              </a:rPr>
              <a:t>Given the sheer size and scope of this issue, it’s clear that no one solution can solve it — but Habitat’s model of affordable homeownership can play an important role.</a:t>
            </a:r>
          </a:p>
          <a:p>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48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Optima" charset="0"/>
                <a:ea typeface="Optima" charset="0"/>
                <a:cs typeface="Optima" charset="0"/>
              </a:rPr>
              <a:t>In 2017, Habitat Canada launched an Advisory Council to guide the development of an IHP Strategic Plan that will enable Habitat to serve more Indigenous families. Advisory council members include leaders and senior management of Indigenous groups (First Nations, </a:t>
            </a:r>
            <a:r>
              <a:rPr lang="en-US" sz="1200" dirty="0" err="1" smtClean="0">
                <a:latin typeface="Optima" charset="0"/>
                <a:ea typeface="Optima" charset="0"/>
                <a:cs typeface="Optima" charset="0"/>
              </a:rPr>
              <a:t>Metis</a:t>
            </a:r>
            <a:r>
              <a:rPr lang="en-US" sz="1200" dirty="0" smtClean="0">
                <a:latin typeface="Optima" charset="0"/>
                <a:ea typeface="Optima" charset="0"/>
                <a:cs typeface="Optima" charset="0"/>
              </a:rPr>
              <a:t> and Inuit </a:t>
            </a:r>
            <a:r>
              <a:rPr lang="en-US" sz="1200" dirty="0" err="1" smtClean="0">
                <a:latin typeface="Optima" charset="0"/>
                <a:ea typeface="Optima" charset="0"/>
                <a:cs typeface="Optima" charset="0"/>
              </a:rPr>
              <a:t>Tapiriit</a:t>
            </a:r>
            <a:r>
              <a:rPr lang="en-US" sz="1200" dirty="0" smtClean="0">
                <a:latin typeface="Optima" charset="0"/>
                <a:ea typeface="Optima" charset="0"/>
                <a:cs typeface="Optima" charset="0"/>
              </a:rPr>
              <a:t> </a:t>
            </a:r>
            <a:r>
              <a:rPr lang="en-US" sz="1200" dirty="0" err="1" smtClean="0">
                <a:latin typeface="Optima" charset="0"/>
                <a:ea typeface="Optima" charset="0"/>
                <a:cs typeface="Optima" charset="0"/>
              </a:rPr>
              <a:t>Kanatami</a:t>
            </a:r>
            <a:r>
              <a:rPr lang="en-US" sz="1200" dirty="0" smtClean="0">
                <a:latin typeface="Optima" charset="0"/>
                <a:ea typeface="Optima" charset="0"/>
                <a:cs typeface="Optima" charset="0"/>
              </a:rPr>
              <a:t>), representation from the National Board of Directors and Habitat affiliates, as well as Habitat Canada's President and CEO, and Government Relations and IHP staff.</a:t>
            </a:r>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Optional</a:t>
            </a:r>
            <a:r>
              <a:rPr lang="en-US" baseline="0" dirty="0" smtClean="0"/>
              <a:t> slide. (</a:t>
            </a:r>
            <a:r>
              <a:rPr lang="en-US" dirty="0" smtClean="0">
                <a:latin typeface="Optima" charset="0"/>
                <a:ea typeface="Optima" charset="0"/>
                <a:cs typeface="Optima" charset="0"/>
              </a:rPr>
              <a:t>Not all Habitats do this.)</a:t>
            </a:r>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BDC957-F93C-2840-9B72-254F19DB3D9D}" type="slidenum">
              <a:rPr lang="en-US" smtClean="0"/>
              <a:pPr/>
              <a:t>10</a:t>
            </a:fld>
            <a:endParaRPr lang="en-US"/>
          </a:p>
        </p:txBody>
      </p:sp>
    </p:spTree>
    <p:extLst>
      <p:ext uri="{BB962C8B-B14F-4D97-AF65-F5344CB8AC3E}">
        <p14:creationId xmlns:p14="http://schemas.microsoft.com/office/powerpoint/2010/main" val="2436634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BDC957-F93C-2840-9B72-254F19DB3D9D}" type="slidenum">
              <a:rPr lang="en-US" smtClean="0"/>
              <a:pPr/>
              <a:t>11</a:t>
            </a:fld>
            <a:endParaRPr lang="en-US"/>
          </a:p>
        </p:txBody>
      </p:sp>
    </p:spTree>
    <p:extLst>
      <p:ext uri="{BB962C8B-B14F-4D97-AF65-F5344CB8AC3E}">
        <p14:creationId xmlns:p14="http://schemas.microsoft.com/office/powerpoint/2010/main" val="79765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Habitat Canada is encouraged to</a:t>
            </a:r>
            <a:r>
              <a:rPr lang="en-US" baseline="0" dirty="0" smtClean="0"/>
              <a:t> </a:t>
            </a:r>
            <a:r>
              <a:rPr lang="en-US" dirty="0" smtClean="0"/>
              <a:t>see the federal government commit to</a:t>
            </a:r>
            <a:r>
              <a:rPr lang="en-US" baseline="0" dirty="0" smtClean="0"/>
              <a:t> </a:t>
            </a:r>
            <a:r>
              <a:rPr lang="en-US" dirty="0" smtClean="0"/>
              <a:t>continuing its important work collaborating</a:t>
            </a:r>
            <a:r>
              <a:rPr lang="en-US" baseline="0" dirty="0" smtClean="0"/>
              <a:t> </a:t>
            </a:r>
            <a:r>
              <a:rPr lang="en-US" dirty="0" smtClean="0"/>
              <a:t>with First Nations, Inuit and Métis to</a:t>
            </a:r>
            <a:r>
              <a:rPr lang="en-US" baseline="0" dirty="0" smtClean="0"/>
              <a:t> </a:t>
            </a:r>
            <a:r>
              <a:rPr lang="en-US" dirty="0" smtClean="0"/>
              <a:t>create and implement an Indigenous</a:t>
            </a:r>
            <a:r>
              <a:rPr lang="en-US" baseline="0" dirty="0" smtClean="0"/>
              <a:t> </a:t>
            </a:r>
            <a:r>
              <a:rPr lang="en-US" dirty="0" smtClean="0"/>
              <a:t>Housing Strategy that addresses the issues that are contributing to the Indigenous housing crisis in Canada.</a:t>
            </a:r>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As a result, high schools are reaching out to Habitat to explore similar student volunteer engagement activities as an incentive for student retention in school academic programs.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Saskatchewan (first bullet) was via the Trades &amp; Skills Construction Apprenticeship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Kingston</a:t>
            </a:r>
            <a:r>
              <a:rPr lang="en-US" baseline="0" dirty="0" smtClean="0"/>
              <a:t> area (l</a:t>
            </a:r>
            <a:r>
              <a:rPr lang="en-US" dirty="0" smtClean="0"/>
              <a:t>ast</a:t>
            </a:r>
            <a:r>
              <a:rPr lang="en-US" baseline="0" dirty="0" smtClean="0"/>
              <a:t> bullet) was </a:t>
            </a:r>
            <a:r>
              <a:rPr lang="en-US" dirty="0" smtClean="0"/>
              <a:t>through the “Growing with Habitat” program.</a:t>
            </a:r>
          </a:p>
          <a:p>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27</a:t>
            </a:fld>
            <a:endParaRPr lang="en-US"/>
          </a:p>
        </p:txBody>
      </p:sp>
    </p:spTree>
    <p:extLst>
      <p:ext uri="{BB962C8B-B14F-4D97-AF65-F5344CB8AC3E}">
        <p14:creationId xmlns:p14="http://schemas.microsoft.com/office/powerpoint/2010/main" val="1143491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A second home</a:t>
            </a:r>
            <a:r>
              <a:rPr lang="en-US" baseline="0" dirty="0" smtClean="0"/>
              <a:t> </a:t>
            </a:r>
            <a:r>
              <a:rPr lang="en-US" dirty="0" smtClean="0"/>
              <a:t>was built in 2017</a:t>
            </a:r>
          </a:p>
          <a:p>
            <a:pPr>
              <a:buFontTx/>
              <a:buChar char="-"/>
            </a:pPr>
            <a:r>
              <a:rPr lang="en-US" baseline="0" dirty="0" smtClean="0"/>
              <a:t> Youth who gained skills training were </a:t>
            </a:r>
            <a:r>
              <a:rPr lang="en-US" dirty="0" smtClean="0"/>
              <a:t>entering the building trades.</a:t>
            </a:r>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BDC957-F93C-2840-9B72-254F19DB3D9D}" type="slidenum">
              <a:rPr lang="en-US" smtClean="0"/>
              <a:pPr/>
              <a:t>35</a:t>
            </a:fld>
            <a:endParaRPr lang="en-US"/>
          </a:p>
        </p:txBody>
      </p:sp>
    </p:spTree>
    <p:extLst>
      <p:ext uri="{BB962C8B-B14F-4D97-AF65-F5344CB8AC3E}">
        <p14:creationId xmlns:p14="http://schemas.microsoft.com/office/powerpoint/2010/main" val="43552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Speaker)">
    <p:bg>
      <p:bgRef idx="1002">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0"/>
            <a:ext cx="12193200" cy="685800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i="0">
                <a:solidFill>
                  <a:schemeClr val="tx2"/>
                </a:solidFill>
                <a:latin typeface="Arial" charset="0"/>
                <a:ea typeface="Arial" charset="0"/>
                <a:cs typeface="Arial" charset="0"/>
              </a:defRPr>
            </a:lvl1pPr>
          </a:lstStyle>
          <a:p>
            <a:endParaRPr lang="en-US" dirty="0" smtClean="0"/>
          </a:p>
          <a:p>
            <a:r>
              <a:rPr lang="en-US" dirty="0" smtClean="0"/>
              <a:t>ADD PHOTO HERE</a:t>
            </a:r>
          </a:p>
        </p:txBody>
      </p:sp>
      <p:sp>
        <p:nvSpPr>
          <p:cNvPr id="8" name="Text Placeholder 7"/>
          <p:cNvSpPr>
            <a:spLocks noGrp="1"/>
          </p:cNvSpPr>
          <p:nvPr>
            <p:ph type="body" sz="quarter" idx="11" hasCustomPrompt="1"/>
          </p:nvPr>
        </p:nvSpPr>
        <p:spPr>
          <a:xfrm>
            <a:off x="334963" y="3139200"/>
            <a:ext cx="11126081" cy="983310"/>
          </a:xfrm>
          <a:prstGeom prst="rect">
            <a:avLst/>
          </a:prstGeom>
          <a:noFill/>
        </p:spPr>
        <p:txBody>
          <a:bodyPr wrap="square" lIns="0" tIns="144000" rIns="0" bIns="144000" anchor="t" anchorCtr="0">
            <a:spAutoFit/>
          </a:bodyPr>
          <a:lstStyle>
            <a:lvl1pPr marL="0" indent="0" algn="r">
              <a:lnSpc>
                <a:spcPts val="5400"/>
              </a:lnSpc>
              <a:spcBef>
                <a:spcPts val="0"/>
              </a:spcBef>
              <a:buNone/>
              <a:defRPr sz="4800" b="1" i="0">
                <a:solidFill>
                  <a:schemeClr val="bg1"/>
                </a:solidFill>
                <a:effectLst>
                  <a:outerShdw blurRad="381000" dist="50800" dir="5400000" algn="tl" rotWithShape="0">
                    <a:schemeClr val="tx1">
                      <a:alpha val="83000"/>
                    </a:schemeClr>
                  </a:outerShdw>
                </a:effectLst>
                <a:latin typeface="Arial" charset="0"/>
                <a:ea typeface="Arial" charset="0"/>
                <a:cs typeface="Arial" charset="0"/>
              </a:defRPr>
            </a:lvl1pPr>
          </a:lstStyle>
          <a:p>
            <a:pPr lvl="0"/>
            <a:r>
              <a:rPr lang="en-US" dirty="0" smtClean="0"/>
              <a:t>ENTER TITLE</a:t>
            </a:r>
            <a:endParaRPr lang="en-US" dirty="0"/>
          </a:p>
        </p:txBody>
      </p:sp>
      <p:sp>
        <p:nvSpPr>
          <p:cNvPr id="3" name="Text Placeholder 2"/>
          <p:cNvSpPr>
            <a:spLocks noGrp="1"/>
          </p:cNvSpPr>
          <p:nvPr>
            <p:ph type="body" sz="quarter" idx="13" hasCustomPrompt="1"/>
          </p:nvPr>
        </p:nvSpPr>
        <p:spPr>
          <a:xfrm>
            <a:off x="334963" y="5229225"/>
            <a:ext cx="11126787" cy="1079500"/>
          </a:xfrm>
          <a:prstGeom prst="rect">
            <a:avLst/>
          </a:prstGeom>
        </p:spPr>
        <p:txBody>
          <a:bodyPr anchor="ctr"/>
          <a:lstStyle>
            <a:lvl1pPr marL="0" indent="0" algn="r">
              <a:buNone/>
              <a:defRPr sz="2400" b="1" i="0" baseline="0">
                <a:solidFill>
                  <a:schemeClr val="bg1"/>
                </a:solidFill>
                <a:effectLst>
                  <a:outerShdw blurRad="381000" dist="38100" dir="5400000" algn="t" rotWithShape="0">
                    <a:prstClr val="black">
                      <a:alpha val="83000"/>
                    </a:prstClr>
                  </a:outerShdw>
                </a:effectLst>
                <a:latin typeface="Arial" charset="0"/>
                <a:ea typeface="Arial" charset="0"/>
                <a:cs typeface="Arial" charset="0"/>
              </a:defRPr>
            </a:lvl1pPr>
            <a:lvl2pPr marL="457200" indent="0" algn="r">
              <a:buNone/>
              <a:defRPr sz="1800" b="1" i="0">
                <a:latin typeface="Arial" charset="0"/>
                <a:ea typeface="Arial" charset="0"/>
                <a:cs typeface="Arial" charset="0"/>
              </a:defRPr>
            </a:lvl2pPr>
            <a:lvl3pPr marL="914400" indent="0" algn="r">
              <a:buNone/>
              <a:defRPr sz="1800" b="1" i="0">
                <a:latin typeface="Arial" charset="0"/>
                <a:ea typeface="Arial" charset="0"/>
                <a:cs typeface="Arial" charset="0"/>
              </a:defRPr>
            </a:lvl3pPr>
            <a:lvl4pPr marL="1371600" indent="0" algn="r">
              <a:buNone/>
              <a:defRPr sz="1800" b="1" i="0">
                <a:latin typeface="Arial" charset="0"/>
                <a:ea typeface="Arial" charset="0"/>
                <a:cs typeface="Arial" charset="0"/>
              </a:defRPr>
            </a:lvl4pPr>
            <a:lvl5pPr marL="1828800" indent="0" algn="r">
              <a:buNone/>
              <a:defRPr sz="1800" b="1" i="0">
                <a:latin typeface="Arial" charset="0"/>
                <a:ea typeface="Arial" charset="0"/>
                <a:cs typeface="Arial" charset="0"/>
              </a:defRPr>
            </a:lvl5pPr>
          </a:lstStyle>
          <a:p>
            <a:pPr lvl="0"/>
            <a:r>
              <a:rPr lang="en-US" dirty="0" smtClean="0"/>
              <a:t>ENTER PRESENTERS NAME</a:t>
            </a:r>
          </a:p>
        </p:txBody>
      </p:sp>
    </p:spTree>
    <p:extLst>
      <p:ext uri="{BB962C8B-B14F-4D97-AF65-F5344CB8AC3E}">
        <p14:creationId xmlns:p14="http://schemas.microsoft.com/office/powerpoint/2010/main" val="108638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3" grpId="1"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Left - With Sourc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120000"/>
          </a:xfrm>
          <a:prstGeom prst="rect">
            <a:avLst/>
          </a:prstGeom>
        </p:spPr>
        <p:txBody>
          <a:bodyPr anchor="t" anchorCtr="0"/>
          <a:lstStyle>
            <a:lvl1pPr marL="0" indent="0" algn="ctr">
              <a:buNone/>
              <a:defRPr sz="2000" b="1" i="0" baseline="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6" name="Title 1"/>
          <p:cNvSpPr>
            <a:spLocks noGrp="1"/>
          </p:cNvSpPr>
          <p:nvPr>
            <p:ph type="title" hasCustomPrompt="1"/>
          </p:nvPr>
        </p:nvSpPr>
        <p:spPr>
          <a:xfrm>
            <a:off x="-1" y="3429000"/>
            <a:ext cx="4747363" cy="761711"/>
          </a:xfrm>
          <a:prstGeom prst="rect">
            <a:avLst/>
          </a:prstGeom>
          <a:solidFill>
            <a:schemeClr val="accent1">
              <a:alpha val="90000"/>
            </a:schemeClr>
          </a:solidFill>
        </p:spPr>
        <p:txBody>
          <a:bodyPr wrap="square" lIns="360000" tIns="144000" rIns="360000" bIns="144000" anchor="ctr" anchorCtr="0">
            <a:spAutoFit/>
          </a:bodyPr>
          <a:lstStyle>
            <a:lvl1pPr marL="0">
              <a:defRPr sz="3400" b="1" i="0" baseline="0">
                <a:solidFill>
                  <a:schemeClr val="bg1"/>
                </a:solidFill>
                <a:latin typeface="Arial" charset="0"/>
                <a:ea typeface="Arial" charset="0"/>
                <a:cs typeface="Arial" charset="0"/>
              </a:defRPr>
            </a:lvl1pPr>
          </a:lstStyle>
          <a:p>
            <a:r>
              <a:rPr lang="en-US" dirty="0" smtClean="0"/>
              <a:t>ADD TEXT HERE</a:t>
            </a:r>
            <a:endParaRPr lang="en-US" dirty="0"/>
          </a:p>
        </p:txBody>
      </p:sp>
      <p:sp>
        <p:nvSpPr>
          <p:cNvPr id="7" name="Text Placeholder 6"/>
          <p:cNvSpPr>
            <a:spLocks noGrp="1"/>
          </p:cNvSpPr>
          <p:nvPr>
            <p:ph type="body" sz="quarter" idx="12" hasCustomPrompt="1"/>
          </p:nvPr>
        </p:nvSpPr>
        <p:spPr>
          <a:xfrm>
            <a:off x="360000" y="5743044"/>
            <a:ext cx="11665296" cy="206236"/>
          </a:xfrm>
          <a:prstGeom prst="rect">
            <a:avLst/>
          </a:prstGeom>
        </p:spPr>
        <p:txBody>
          <a:bodyPr/>
          <a:lstStyle>
            <a:lvl1pPr marL="0" indent="0">
              <a:buNone/>
              <a:defRPr sz="2800">
                <a:solidFill>
                  <a:schemeClr val="bg1"/>
                </a:solidFill>
              </a:defRPr>
            </a:lvl1pPr>
          </a:lstStyle>
          <a:p>
            <a:r>
              <a:rPr lang="en-US" sz="1200" i="1" dirty="0" smtClean="0">
                <a:solidFill>
                  <a:schemeClr val="accent1"/>
                </a:solidFill>
                <a:latin typeface="Arial" charset="0"/>
                <a:ea typeface="Arial" charset="0"/>
                <a:cs typeface="Arial" charset="0"/>
              </a:rPr>
              <a:t>ADD SOURCE HERE</a:t>
            </a:r>
            <a:endParaRPr lang="en-US" sz="1200" i="1" dirty="0">
              <a:solidFill>
                <a:schemeClr val="accent1"/>
              </a:solidFill>
              <a:latin typeface="Arial" charset="0"/>
              <a:ea typeface="Arial" charset="0"/>
              <a:cs typeface="Arial"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Left - No Sourc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120000"/>
          </a:xfrm>
          <a:prstGeom prst="rect">
            <a:avLst/>
          </a:prstGeom>
        </p:spPr>
        <p:txBody>
          <a:bodyPr anchor="t" anchorCtr="0"/>
          <a:lstStyle>
            <a:lvl1pPr marL="0" indent="0" algn="ctr">
              <a:buNone/>
              <a:defRPr sz="2000" b="1" i="0" baseline="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6" name="Title 1"/>
          <p:cNvSpPr>
            <a:spLocks noGrp="1"/>
          </p:cNvSpPr>
          <p:nvPr>
            <p:ph type="title" hasCustomPrompt="1"/>
          </p:nvPr>
        </p:nvSpPr>
        <p:spPr>
          <a:xfrm>
            <a:off x="-1" y="3429000"/>
            <a:ext cx="4747363" cy="761711"/>
          </a:xfrm>
          <a:prstGeom prst="rect">
            <a:avLst/>
          </a:prstGeom>
          <a:solidFill>
            <a:schemeClr val="accent1">
              <a:alpha val="90000"/>
            </a:schemeClr>
          </a:solidFill>
        </p:spPr>
        <p:txBody>
          <a:bodyPr wrap="square" lIns="360000" tIns="144000" rIns="360000" bIns="144000" anchor="ctr" anchorCtr="0">
            <a:spAutoFit/>
          </a:bodyPr>
          <a:lstStyle>
            <a:lvl1pPr marL="0">
              <a:defRPr sz="3400" b="1" i="0" baseline="0">
                <a:solidFill>
                  <a:schemeClr val="bg1"/>
                </a:solidFill>
                <a:latin typeface="Arial" charset="0"/>
                <a:ea typeface="Arial" charset="0"/>
                <a:cs typeface="Arial" charset="0"/>
              </a:defRPr>
            </a:lvl1pPr>
          </a:lstStyle>
          <a:p>
            <a:r>
              <a:rPr lang="en-US" dirty="0" smtClean="0"/>
              <a:t>ADD TEXT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Right - With Sourc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120000"/>
          </a:xfrm>
          <a:prstGeom prst="rect">
            <a:avLst/>
          </a:prstGeom>
        </p:spPr>
        <p:txBody>
          <a:bodyPr anchor="t" anchorCtr="0"/>
          <a:lstStyle>
            <a:lvl1pPr marL="0" indent="0" algn="ctr">
              <a:buNone/>
              <a:defRPr sz="2000" b="1" i="0" baseline="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6" name="Title 1"/>
          <p:cNvSpPr>
            <a:spLocks noGrp="1"/>
          </p:cNvSpPr>
          <p:nvPr>
            <p:ph type="title" hasCustomPrompt="1"/>
          </p:nvPr>
        </p:nvSpPr>
        <p:spPr>
          <a:xfrm>
            <a:off x="7007017" y="3077136"/>
            <a:ext cx="5184983" cy="761711"/>
          </a:xfrm>
          <a:prstGeom prst="rect">
            <a:avLst/>
          </a:prstGeom>
          <a:solidFill>
            <a:schemeClr val="accent1">
              <a:alpha val="90000"/>
            </a:schemeClr>
          </a:solidFill>
        </p:spPr>
        <p:txBody>
          <a:bodyPr wrap="square" lIns="360000" tIns="144000" rIns="360000" bIns="144000" anchor="ctr" anchorCtr="0">
            <a:spAutoFit/>
          </a:bodyPr>
          <a:lstStyle>
            <a:lvl1pPr marL="0" algn="r">
              <a:defRPr sz="3400" b="1" i="0" baseline="0">
                <a:solidFill>
                  <a:schemeClr val="bg1"/>
                </a:solidFill>
                <a:latin typeface="Arial" charset="0"/>
                <a:ea typeface="Arial" charset="0"/>
                <a:cs typeface="Arial" charset="0"/>
              </a:defRPr>
            </a:lvl1pPr>
          </a:lstStyle>
          <a:p>
            <a:r>
              <a:rPr lang="en-US" dirty="0" smtClean="0"/>
              <a:t>ADD TEXT HERE</a:t>
            </a:r>
            <a:endParaRPr lang="en-US" dirty="0"/>
          </a:p>
        </p:txBody>
      </p:sp>
      <p:sp>
        <p:nvSpPr>
          <p:cNvPr id="5" name="Text Placeholder 6"/>
          <p:cNvSpPr>
            <a:spLocks noGrp="1"/>
          </p:cNvSpPr>
          <p:nvPr>
            <p:ph type="body" sz="quarter" idx="12" hasCustomPrompt="1"/>
          </p:nvPr>
        </p:nvSpPr>
        <p:spPr>
          <a:xfrm>
            <a:off x="360000" y="5743044"/>
            <a:ext cx="11665296" cy="206236"/>
          </a:xfrm>
          <a:prstGeom prst="rect">
            <a:avLst/>
          </a:prstGeom>
        </p:spPr>
        <p:txBody>
          <a:bodyPr/>
          <a:lstStyle>
            <a:lvl1pPr marL="0" indent="0" algn="r">
              <a:buNone/>
              <a:defRPr sz="2800">
                <a:solidFill>
                  <a:schemeClr val="bg1"/>
                </a:solidFill>
              </a:defRPr>
            </a:lvl1pPr>
          </a:lstStyle>
          <a:p>
            <a:r>
              <a:rPr lang="en-US" sz="1200" i="1" dirty="0" smtClean="0">
                <a:solidFill>
                  <a:schemeClr val="accent1"/>
                </a:solidFill>
                <a:latin typeface="Arial" charset="0"/>
                <a:ea typeface="Arial" charset="0"/>
                <a:cs typeface="Arial" charset="0"/>
              </a:rPr>
              <a:t>ADD SOURCE HERE</a:t>
            </a:r>
            <a:endParaRPr lang="en-US" sz="1200" i="1" dirty="0">
              <a:solidFill>
                <a:schemeClr val="accent1"/>
              </a:solidFill>
              <a:latin typeface="Arial" charset="0"/>
              <a:ea typeface="Arial" charset="0"/>
              <a:cs typeface="Arial"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age Right - No Sourc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120000"/>
          </a:xfrm>
          <a:prstGeom prst="rect">
            <a:avLst/>
          </a:prstGeom>
        </p:spPr>
        <p:txBody>
          <a:bodyPr anchor="t" anchorCtr="0"/>
          <a:lstStyle>
            <a:lvl1pPr marL="0" indent="0" algn="ctr">
              <a:buNone/>
              <a:defRPr sz="2000" b="1" i="0" baseline="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6" name="Title 1"/>
          <p:cNvSpPr>
            <a:spLocks noGrp="1"/>
          </p:cNvSpPr>
          <p:nvPr>
            <p:ph type="title" hasCustomPrompt="1"/>
          </p:nvPr>
        </p:nvSpPr>
        <p:spPr>
          <a:xfrm>
            <a:off x="7007017" y="3027224"/>
            <a:ext cx="5184983" cy="761711"/>
          </a:xfrm>
          <a:prstGeom prst="rect">
            <a:avLst/>
          </a:prstGeom>
          <a:solidFill>
            <a:schemeClr val="accent1">
              <a:alpha val="90000"/>
            </a:schemeClr>
          </a:solidFill>
        </p:spPr>
        <p:txBody>
          <a:bodyPr wrap="square" lIns="360000" tIns="144000" rIns="360000" bIns="144000" anchor="ctr" anchorCtr="0">
            <a:spAutoFit/>
          </a:bodyPr>
          <a:lstStyle>
            <a:lvl1pPr marL="0" algn="r">
              <a:defRPr sz="3400" b="1" i="0" baseline="0">
                <a:solidFill>
                  <a:schemeClr val="bg1"/>
                </a:solidFill>
                <a:latin typeface="Arial" charset="0"/>
                <a:ea typeface="Arial" charset="0"/>
                <a:cs typeface="Arial" charset="0"/>
              </a:defRPr>
            </a:lvl1pPr>
          </a:lstStyle>
          <a:p>
            <a:r>
              <a:rPr lang="en-US" dirty="0" smtClean="0"/>
              <a:t>ADD TEXT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 Profile Title">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5401056" cy="2346960"/>
          </a:xfrm>
          <a:prstGeom prst="rect">
            <a:avLst/>
          </a:prstGeom>
        </p:spPr>
        <p:txBody>
          <a:bodyPr anchor="ctr" anchorCtr="0"/>
          <a:lstStyle>
            <a:lvl1pPr marL="0" indent="0" algn="ctr">
              <a:buNone/>
              <a:defRPr sz="2000" b="1" i="0" baseline="0">
                <a:solidFill>
                  <a:schemeClr val="tx2"/>
                </a:solidFill>
                <a:latin typeface="Arial" charset="0"/>
                <a:ea typeface="Arial" charset="0"/>
                <a:cs typeface="Arial" charset="0"/>
              </a:defRPr>
            </a:lvl1pPr>
          </a:lstStyle>
          <a:p>
            <a:r>
              <a:rPr lang="en-US" dirty="0" smtClean="0"/>
              <a:t>ADD PHOTO HERE 1</a:t>
            </a:r>
            <a:endParaRPr lang="en-US" dirty="0"/>
          </a:p>
        </p:txBody>
      </p:sp>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6" name="Title 1"/>
          <p:cNvSpPr>
            <a:spLocks noGrp="1"/>
          </p:cNvSpPr>
          <p:nvPr>
            <p:ph type="title" hasCustomPrompt="1"/>
          </p:nvPr>
        </p:nvSpPr>
        <p:spPr>
          <a:xfrm>
            <a:off x="0" y="2346961"/>
            <a:ext cx="5401056" cy="1231392"/>
          </a:xfrm>
          <a:prstGeom prst="rect">
            <a:avLst/>
          </a:prstGeom>
          <a:solidFill>
            <a:schemeClr val="accent1">
              <a:alpha val="90000"/>
            </a:schemeClr>
          </a:solidFill>
        </p:spPr>
        <p:txBody>
          <a:bodyPr wrap="square" lIns="360000" tIns="144000" rIns="360000" bIns="144000" anchor="ctr" anchorCtr="0">
            <a:noAutofit/>
          </a:bodyPr>
          <a:lstStyle>
            <a:lvl1pPr marL="0">
              <a:defRPr sz="3400" b="1" i="0" baseline="0">
                <a:solidFill>
                  <a:schemeClr val="bg1"/>
                </a:solidFill>
                <a:latin typeface="Arial" charset="0"/>
                <a:ea typeface="Arial" charset="0"/>
                <a:cs typeface="Arial" charset="0"/>
              </a:defRPr>
            </a:lvl1pPr>
          </a:lstStyle>
          <a:p>
            <a:r>
              <a:rPr lang="en-US" dirty="0" smtClean="0"/>
              <a:t>ADD TITLE HERE</a:t>
            </a:r>
            <a:endParaRPr lang="en-US" dirty="0"/>
          </a:p>
        </p:txBody>
      </p:sp>
      <p:sp>
        <p:nvSpPr>
          <p:cNvPr id="9" name="Picture Placeholder 8"/>
          <p:cNvSpPr>
            <a:spLocks noGrp="1"/>
          </p:cNvSpPr>
          <p:nvPr>
            <p:ph type="pic" sz="quarter" idx="12" hasCustomPrompt="1"/>
          </p:nvPr>
        </p:nvSpPr>
        <p:spPr>
          <a:xfrm>
            <a:off x="5401056" y="127"/>
            <a:ext cx="6790944" cy="3578225"/>
          </a:xfrm>
          <a:prstGeom prst="rect">
            <a:avLst/>
          </a:prstGeom>
        </p:spPr>
        <p:txBody>
          <a:bodyPr anchor="ctr"/>
          <a:lstStyle>
            <a:lvl1pPr marL="0" indent="0" algn="ctr">
              <a:buNone/>
              <a:defRPr sz="2000" b="1" i="0">
                <a:solidFill>
                  <a:schemeClr val="tx2"/>
                </a:solidFill>
                <a:latin typeface="Arial" charset="0"/>
                <a:ea typeface="Arial" charset="0"/>
                <a:cs typeface="Arial" charset="0"/>
              </a:defRPr>
            </a:lvl1pPr>
          </a:lstStyle>
          <a:p>
            <a:r>
              <a:rPr lang="en-US" dirty="0" smtClean="0"/>
              <a:t>ADD PHOTO HERE 2</a:t>
            </a:r>
            <a:endParaRPr lang="en-US" dirty="0"/>
          </a:p>
        </p:txBody>
      </p:sp>
      <p:sp>
        <p:nvSpPr>
          <p:cNvPr id="11" name="Picture Placeholder 10"/>
          <p:cNvSpPr>
            <a:spLocks noGrp="1"/>
          </p:cNvSpPr>
          <p:nvPr>
            <p:ph type="pic" sz="quarter" idx="13" hasCustomPrompt="1"/>
          </p:nvPr>
        </p:nvSpPr>
        <p:spPr>
          <a:xfrm>
            <a:off x="0" y="3578352"/>
            <a:ext cx="5400675" cy="2541461"/>
          </a:xfrm>
          <a:prstGeom prst="rect">
            <a:avLst/>
          </a:prstGeom>
        </p:spPr>
        <p:txBody>
          <a:bodyPr anchor="ctr"/>
          <a:lstStyle>
            <a:lvl1pPr marL="0" indent="0" algn="ctr">
              <a:buNone/>
              <a:defRPr sz="2000" b="1" i="0">
                <a:solidFill>
                  <a:schemeClr val="tx2"/>
                </a:solidFill>
                <a:latin typeface="Arial" charset="0"/>
                <a:ea typeface="Arial" charset="0"/>
                <a:cs typeface="Arial" charset="0"/>
              </a:defRPr>
            </a:lvl1pPr>
          </a:lstStyle>
          <a:p>
            <a:r>
              <a:rPr lang="en-US" dirty="0" smtClean="0"/>
              <a:t>ADD PHOTO HERE 3</a:t>
            </a:r>
            <a:endParaRPr lang="en-US" dirty="0"/>
          </a:p>
        </p:txBody>
      </p:sp>
      <p:sp>
        <p:nvSpPr>
          <p:cNvPr id="13" name="Picture Placeholder 12"/>
          <p:cNvSpPr>
            <a:spLocks noGrp="1"/>
          </p:cNvSpPr>
          <p:nvPr>
            <p:ph type="pic" sz="quarter" idx="14" hasCustomPrompt="1"/>
          </p:nvPr>
        </p:nvSpPr>
        <p:spPr>
          <a:xfrm>
            <a:off x="5400675" y="3578225"/>
            <a:ext cx="3395663" cy="2541588"/>
          </a:xfrm>
          <a:prstGeom prst="rect">
            <a:avLst/>
          </a:prstGeom>
        </p:spPr>
        <p:txBody>
          <a:bodyPr anchor="ctr"/>
          <a:lstStyle>
            <a:lvl1pPr marL="0" indent="0" algn="ctr">
              <a:buNone/>
              <a:defRPr sz="2000" b="1" i="0">
                <a:solidFill>
                  <a:schemeClr val="tx2"/>
                </a:solidFill>
                <a:latin typeface="Arial" charset="0"/>
                <a:ea typeface="Arial" charset="0"/>
                <a:cs typeface="Arial" charset="0"/>
              </a:defRPr>
            </a:lvl1pPr>
          </a:lstStyle>
          <a:p>
            <a:r>
              <a:rPr lang="en-US" dirty="0" smtClean="0"/>
              <a:t>ADD PHOTO HERE 4</a:t>
            </a:r>
            <a:endParaRPr lang="en-US" dirty="0"/>
          </a:p>
        </p:txBody>
      </p:sp>
      <p:sp>
        <p:nvSpPr>
          <p:cNvPr id="15" name="Picture Placeholder 14"/>
          <p:cNvSpPr>
            <a:spLocks noGrp="1"/>
          </p:cNvSpPr>
          <p:nvPr>
            <p:ph type="pic" sz="quarter" idx="15" hasCustomPrompt="1"/>
          </p:nvPr>
        </p:nvSpPr>
        <p:spPr>
          <a:xfrm>
            <a:off x="8796338" y="3578225"/>
            <a:ext cx="3395662" cy="2541588"/>
          </a:xfrm>
          <a:prstGeom prst="rect">
            <a:avLst/>
          </a:prstGeom>
        </p:spPr>
        <p:txBody>
          <a:bodyPr anchor="ctr"/>
          <a:lstStyle>
            <a:lvl1pPr marL="0" indent="0" algn="ctr">
              <a:buNone/>
              <a:defRPr sz="2000" b="1" i="0">
                <a:solidFill>
                  <a:schemeClr val="tx2"/>
                </a:solidFill>
                <a:latin typeface="Arial" charset="0"/>
                <a:ea typeface="Arial" charset="0"/>
                <a:cs typeface="Arial" charset="0"/>
              </a:defRPr>
            </a:lvl1pPr>
          </a:lstStyle>
          <a:p>
            <a:r>
              <a:rPr lang="en-US" dirty="0" smtClean="0"/>
              <a:t>ADD PHOTO HERE 5</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decel="5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decel="5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1" decel="5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2" presetClass="entr" presetSubtype="8" decel="5000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decel="5000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p:bldP spid="11" grpId="0"/>
      <p:bldP spid="13" grpId="0"/>
      <p:bldP spid="15"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120000"/>
          </a:xfrm>
          <a:prstGeom prst="rect">
            <a:avLst/>
          </a:prstGeom>
        </p:spPr>
        <p:txBody>
          <a:bodyPr anchor="t" anchorCtr="0"/>
          <a:lstStyle>
            <a:lvl1pPr marL="0" indent="0" algn="ctr">
              <a:buNone/>
              <a:defRPr sz="2000" b="1" i="0" baseline="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8" name="Text Placeholder 7"/>
          <p:cNvSpPr>
            <a:spLocks noGrp="1"/>
          </p:cNvSpPr>
          <p:nvPr>
            <p:ph type="body" sz="quarter" idx="12" hasCustomPrompt="1"/>
          </p:nvPr>
        </p:nvSpPr>
        <p:spPr>
          <a:xfrm>
            <a:off x="360000" y="360000"/>
            <a:ext cx="4367213" cy="3069000"/>
          </a:xfrm>
          <a:prstGeom prst="rect">
            <a:avLst/>
          </a:prstGeom>
        </p:spPr>
        <p:txBody>
          <a:bodyPr/>
          <a:lstStyle>
            <a:lvl1pPr marL="0" indent="0" algn="l">
              <a:buNone/>
              <a:defRPr sz="3400" b="1" i="0" baseline="0">
                <a:latin typeface="Arial" charset="0"/>
                <a:ea typeface="Arial" charset="0"/>
                <a:cs typeface="Arial" charset="0"/>
              </a:defRPr>
            </a:lvl1pPr>
            <a:lvl2pPr>
              <a:defRPr sz="3200" b="1" i="0">
                <a:latin typeface="Arial" charset="0"/>
                <a:ea typeface="Arial" charset="0"/>
                <a:cs typeface="Arial" charset="0"/>
              </a:defRPr>
            </a:lvl2pPr>
            <a:lvl3pPr>
              <a:defRPr sz="3200" b="1" i="0">
                <a:latin typeface="Arial" charset="0"/>
                <a:ea typeface="Arial" charset="0"/>
                <a:cs typeface="Arial" charset="0"/>
              </a:defRPr>
            </a:lvl3pPr>
            <a:lvl4pPr>
              <a:defRPr sz="3200" b="1" i="0">
                <a:latin typeface="Arial" charset="0"/>
                <a:ea typeface="Arial" charset="0"/>
                <a:cs typeface="Arial" charset="0"/>
              </a:defRPr>
            </a:lvl4pPr>
            <a:lvl5pPr>
              <a:defRPr sz="3200" b="1" i="0">
                <a:latin typeface="Arial" charset="0"/>
                <a:ea typeface="Arial" charset="0"/>
                <a:cs typeface="Arial" charset="0"/>
              </a:defRPr>
            </a:lvl5pPr>
          </a:lstStyle>
          <a:p>
            <a:pPr lvl="0"/>
            <a:r>
              <a:rPr lang="en-US" dirty="0" smtClean="0"/>
              <a:t>ADD TEXT HERE</a:t>
            </a:r>
          </a:p>
        </p:txBody>
      </p:sp>
      <p:sp>
        <p:nvSpPr>
          <p:cNvPr id="9" name="Text Placeholder 7"/>
          <p:cNvSpPr>
            <a:spLocks noGrp="1"/>
          </p:cNvSpPr>
          <p:nvPr>
            <p:ph type="body" sz="quarter" idx="13" hasCustomPrompt="1"/>
          </p:nvPr>
        </p:nvSpPr>
        <p:spPr>
          <a:xfrm>
            <a:off x="360000" y="3429000"/>
            <a:ext cx="4367213" cy="495865"/>
          </a:xfrm>
          <a:prstGeom prst="rect">
            <a:avLst/>
          </a:prstGeom>
        </p:spPr>
        <p:txBody>
          <a:bodyPr/>
          <a:lstStyle>
            <a:lvl1pPr marL="0" indent="0" algn="l">
              <a:buNone/>
              <a:defRPr sz="1200" b="1" i="0">
                <a:latin typeface="Arial" charset="0"/>
                <a:ea typeface="Arial" charset="0"/>
                <a:cs typeface="Arial" charset="0"/>
              </a:defRPr>
            </a:lvl1pPr>
            <a:lvl2pPr>
              <a:defRPr sz="3200" b="1" i="0">
                <a:latin typeface="Arial" charset="0"/>
                <a:ea typeface="Arial" charset="0"/>
                <a:cs typeface="Arial" charset="0"/>
              </a:defRPr>
            </a:lvl2pPr>
            <a:lvl3pPr>
              <a:defRPr sz="3200" b="1" i="0">
                <a:latin typeface="Arial" charset="0"/>
                <a:ea typeface="Arial" charset="0"/>
                <a:cs typeface="Arial" charset="0"/>
              </a:defRPr>
            </a:lvl3pPr>
            <a:lvl4pPr>
              <a:defRPr sz="3200" b="1" i="0">
                <a:latin typeface="Arial" charset="0"/>
                <a:ea typeface="Arial" charset="0"/>
                <a:cs typeface="Arial" charset="0"/>
              </a:defRPr>
            </a:lvl4pPr>
            <a:lvl5pPr>
              <a:defRPr sz="3200" b="1" i="0">
                <a:latin typeface="Arial" charset="0"/>
                <a:ea typeface="Arial" charset="0"/>
                <a:cs typeface="Arial" charset="0"/>
              </a:defRPr>
            </a:lvl5pPr>
          </a:lstStyle>
          <a:p>
            <a:pPr lvl="0"/>
            <a:r>
              <a:rPr lang="en-US" dirty="0" smtClean="0"/>
              <a:t>ADD TEXT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Imag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120000"/>
          </a:xfrm>
          <a:prstGeom prst="rect">
            <a:avLst/>
          </a:prstGeom>
        </p:spPr>
        <p:txBody>
          <a:bodyPr anchor="t" anchorCtr="0"/>
          <a:lstStyle>
            <a:lvl1pPr marL="0" indent="0" algn="ctr">
              <a:buNone/>
              <a:defRPr sz="2000" b="1" i="0" baseline="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6" name="Title 1"/>
          <p:cNvSpPr>
            <a:spLocks noGrp="1"/>
          </p:cNvSpPr>
          <p:nvPr>
            <p:ph type="title" hasCustomPrompt="1"/>
          </p:nvPr>
        </p:nvSpPr>
        <p:spPr>
          <a:xfrm>
            <a:off x="0" y="310344"/>
            <a:ext cx="4332185" cy="761711"/>
          </a:xfrm>
          <a:prstGeom prst="rect">
            <a:avLst/>
          </a:prstGeom>
          <a:solidFill>
            <a:schemeClr val="accent1">
              <a:alpha val="90000"/>
            </a:schemeClr>
          </a:solidFill>
        </p:spPr>
        <p:txBody>
          <a:bodyPr wrap="none" lIns="360000" tIns="144000" rIns="360000" bIns="144000" anchor="ctr" anchorCtr="0">
            <a:spAutoFit/>
          </a:bodyPr>
          <a:lstStyle>
            <a:lvl1pPr marL="0">
              <a:defRPr sz="3400" b="1" i="0">
                <a:solidFill>
                  <a:schemeClr val="bg1"/>
                </a:solidFill>
                <a:latin typeface="Arial" charset="0"/>
                <a:ea typeface="Arial" charset="0"/>
                <a:cs typeface="Arial" charset="0"/>
              </a:defRPr>
            </a:lvl1pPr>
          </a:lstStyle>
          <a:p>
            <a:r>
              <a:rPr lang="en-US" dirty="0" smtClean="0"/>
              <a:t>ADD TITLE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rip Quote">
    <p:bg>
      <p:bgRef idx="1002">
        <a:schemeClr val="bg1"/>
      </p:bgRef>
    </p:bg>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0" y="0"/>
            <a:ext cx="12192000" cy="6120000"/>
          </a:xfrm>
          <a:prstGeom prst="rect">
            <a:avLst/>
          </a:prstGeom>
        </p:spPr>
        <p:txBody>
          <a:bodyPr anchor="t" anchorCtr="0"/>
          <a:lstStyle>
            <a:lvl1pPr marL="0" indent="0" algn="ctr">
              <a:buNone/>
              <a:defRPr sz="2000" b="1" i="0" baseline="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8" name="Text Placeholder 7"/>
          <p:cNvSpPr>
            <a:spLocks noGrp="1"/>
          </p:cNvSpPr>
          <p:nvPr>
            <p:ph type="body" sz="quarter" idx="11" hasCustomPrompt="1"/>
          </p:nvPr>
        </p:nvSpPr>
        <p:spPr>
          <a:xfrm>
            <a:off x="0" y="3068150"/>
            <a:ext cx="12192000" cy="721700"/>
          </a:xfrm>
          <a:prstGeom prst="rect">
            <a:avLst/>
          </a:prstGeom>
          <a:solidFill>
            <a:schemeClr val="accent1"/>
          </a:solidFill>
        </p:spPr>
        <p:txBody>
          <a:bodyPr wrap="square" lIns="360000" tIns="144000" rIns="360000" bIns="144000" anchor="t" anchorCtr="0">
            <a:spAutoFit/>
          </a:bodyPr>
          <a:lstStyle>
            <a:lvl1pPr marL="0" indent="0" algn="ctr">
              <a:lnSpc>
                <a:spcPct val="100000"/>
              </a:lnSpc>
              <a:buNone/>
              <a:defRPr sz="2800" b="1" i="0">
                <a:solidFill>
                  <a:schemeClr val="bg1"/>
                </a:solidFill>
                <a:effectLst/>
                <a:latin typeface="Arial" charset="0"/>
                <a:ea typeface="Arial" charset="0"/>
                <a:cs typeface="Arial" charset="0"/>
              </a:defRPr>
            </a:lvl1pPr>
          </a:lstStyle>
          <a:p>
            <a:pPr lvl="0"/>
            <a:r>
              <a:rPr lang="en-US" dirty="0" smtClean="0"/>
              <a:t>ADD TITLE HERE</a:t>
            </a:r>
            <a:endParaRPr lang="en-US" dirty="0"/>
          </a:p>
        </p:txBody>
      </p:sp>
      <p:sp>
        <p:nvSpPr>
          <p:cNvPr id="7" name="Slide Number Placeholder 2"/>
          <p:cNvSpPr>
            <a:spLocks noGrp="1"/>
          </p:cNvSpPr>
          <p:nvPr>
            <p:ph type="sldNum" sz="quarter" idx="10"/>
          </p:nvPr>
        </p:nvSpPr>
        <p:spPr>
          <a:xfrm>
            <a:off x="11157807" y="6293050"/>
            <a:ext cx="611659" cy="365125"/>
          </a:xfrm>
        </p:spPr>
        <p:txBody>
          <a:bodyPr/>
          <a:lstStyle/>
          <a:p>
            <a:fld id="{997C90D2-9194-5D45-84BC-E7BFAB38CFD0}" type="slidenum">
              <a:rPr lang="en-US" smtClean="0"/>
              <a:pPr/>
              <a:t>‹#›</a:t>
            </a:fld>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uiExpand="1" build="p" animBg="1">
        <p:tmplLst>
          <p:tmpl>
            <p:tnLst>
              <p:par>
                <p:cTn presetID="2" presetClass="entr" presetSubtype="2" decel="5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6" name="Title 1"/>
          <p:cNvSpPr>
            <a:spLocks noGrp="1"/>
          </p:cNvSpPr>
          <p:nvPr>
            <p:ph type="title" hasCustomPrompt="1"/>
          </p:nvPr>
        </p:nvSpPr>
        <p:spPr>
          <a:xfrm>
            <a:off x="0" y="360000"/>
            <a:ext cx="4295800" cy="662400"/>
          </a:xfrm>
          <a:prstGeom prst="rect">
            <a:avLst/>
          </a:prstGeom>
          <a:solidFill>
            <a:schemeClr val="accent1">
              <a:alpha val="90000"/>
            </a:schemeClr>
          </a:solidFill>
        </p:spPr>
        <p:txBody>
          <a:bodyPr anchor="ctr" anchorCtr="0"/>
          <a:lstStyle>
            <a:lvl1pPr marL="360000">
              <a:defRPr sz="3400" b="1" i="0">
                <a:solidFill>
                  <a:schemeClr val="bg1"/>
                </a:solidFill>
                <a:latin typeface="Arial" charset="0"/>
                <a:ea typeface="Arial" charset="0"/>
                <a:cs typeface="Arial" charset="0"/>
              </a:defRPr>
            </a:lvl1pPr>
          </a:lstStyle>
          <a:p>
            <a:r>
              <a:rPr lang="en-US" smtClean="0"/>
              <a:t>ADD TITLE HERE</a:t>
            </a:r>
            <a:endParaRPr lang="en-US" dirty="0"/>
          </a:p>
        </p:txBody>
      </p:sp>
      <p:sp>
        <p:nvSpPr>
          <p:cNvPr id="15" name="Text Placeholder 6"/>
          <p:cNvSpPr>
            <a:spLocks noGrp="1"/>
          </p:cNvSpPr>
          <p:nvPr>
            <p:ph type="body" sz="quarter" idx="11" hasCustomPrompt="1"/>
          </p:nvPr>
        </p:nvSpPr>
        <p:spPr>
          <a:xfrm>
            <a:off x="407368" y="1985980"/>
            <a:ext cx="11426400" cy="3819284"/>
          </a:xfrm>
          <a:prstGeom prst="rect">
            <a:avLst/>
          </a:prstGeom>
        </p:spPr>
        <p:txBody>
          <a:bodyPr/>
          <a:lstStyle>
            <a:lvl1pPr marL="0" indent="0" algn="ctr">
              <a:lnSpc>
                <a:spcPct val="100000"/>
              </a:lnSpc>
              <a:spcBef>
                <a:spcPts val="500"/>
              </a:spcBef>
              <a:spcAft>
                <a:spcPts val="500"/>
              </a:spcAft>
              <a:buNone/>
              <a:defRPr sz="1600" b="0" i="0">
                <a:solidFill>
                  <a:schemeClr val="tx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ADD TEXT HERE</a:t>
            </a:r>
          </a:p>
        </p:txBody>
      </p:sp>
      <p:sp>
        <p:nvSpPr>
          <p:cNvPr id="19" name="Text Placeholder 18"/>
          <p:cNvSpPr>
            <a:spLocks noGrp="1"/>
          </p:cNvSpPr>
          <p:nvPr>
            <p:ph type="body" sz="quarter" idx="18" hasCustomPrompt="1"/>
          </p:nvPr>
        </p:nvSpPr>
        <p:spPr>
          <a:xfrm>
            <a:off x="407368" y="1281421"/>
            <a:ext cx="11426400" cy="719138"/>
          </a:xfrm>
          <a:prstGeom prst="rect">
            <a:avLst/>
          </a:prstGeom>
        </p:spPr>
        <p:txBody>
          <a:bodyPr anchor="ctr"/>
          <a:lstStyle>
            <a:lvl1pPr marL="0" indent="0" algn="ctr">
              <a:buNone/>
              <a:defRPr sz="3400" b="1" i="0">
                <a:solidFill>
                  <a:schemeClr val="accent1"/>
                </a:solidFill>
                <a:latin typeface="Arial" charset="0"/>
                <a:ea typeface="Arial" charset="0"/>
                <a:cs typeface="Arial" charset="0"/>
              </a:defRPr>
            </a:lvl1pPr>
          </a:lstStyle>
          <a:p>
            <a:pPr lvl="0"/>
            <a:r>
              <a:rPr lang="en-US" dirty="0" smtClean="0"/>
              <a:t>ADD TITLE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tats on Blue Backgroun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15" name="Text Placeholder 6"/>
          <p:cNvSpPr>
            <a:spLocks noGrp="1"/>
          </p:cNvSpPr>
          <p:nvPr>
            <p:ph type="body" sz="quarter" idx="11" hasCustomPrompt="1"/>
          </p:nvPr>
        </p:nvSpPr>
        <p:spPr>
          <a:xfrm>
            <a:off x="4299285" y="1507664"/>
            <a:ext cx="3593429" cy="913224"/>
          </a:xfrm>
          <a:prstGeom prst="rect">
            <a:avLst/>
          </a:prstGeom>
        </p:spPr>
        <p:txBody>
          <a:bodyPr/>
          <a:lstStyle>
            <a:lvl1pPr marL="0" indent="0" algn="ctr">
              <a:buNone/>
              <a:defRPr sz="6800" b="1"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00</a:t>
            </a:r>
          </a:p>
        </p:txBody>
      </p:sp>
      <p:sp>
        <p:nvSpPr>
          <p:cNvPr id="16" name="Title 1"/>
          <p:cNvSpPr>
            <a:spLocks noGrp="1"/>
          </p:cNvSpPr>
          <p:nvPr>
            <p:ph type="title" hasCustomPrompt="1"/>
          </p:nvPr>
        </p:nvSpPr>
        <p:spPr>
          <a:xfrm>
            <a:off x="0" y="360000"/>
            <a:ext cx="3953429" cy="662400"/>
          </a:xfrm>
          <a:prstGeom prst="rect">
            <a:avLst/>
          </a:prstGeom>
          <a:solidFill>
            <a:schemeClr val="bg1">
              <a:alpha val="90000"/>
            </a:schemeClr>
          </a:solidFill>
        </p:spPr>
        <p:txBody>
          <a:bodyPr anchor="ctr" anchorCtr="0"/>
          <a:lstStyle>
            <a:lvl1pPr marL="360000">
              <a:defRPr sz="3400" b="1" i="0">
                <a:solidFill>
                  <a:schemeClr val="accent1"/>
                </a:solidFill>
                <a:latin typeface="Arial" charset="0"/>
                <a:ea typeface="Arial" charset="0"/>
                <a:cs typeface="Arial" charset="0"/>
              </a:defRPr>
            </a:lvl1pPr>
          </a:lstStyle>
          <a:p>
            <a:r>
              <a:rPr lang="en-US" dirty="0" smtClean="0"/>
              <a:t>TITLE HERE</a:t>
            </a:r>
            <a:endParaRPr lang="en-US" dirty="0"/>
          </a:p>
        </p:txBody>
      </p:sp>
      <p:sp>
        <p:nvSpPr>
          <p:cNvPr id="17" name="Text Placeholder 6"/>
          <p:cNvSpPr>
            <a:spLocks noGrp="1"/>
          </p:cNvSpPr>
          <p:nvPr>
            <p:ph type="body" sz="quarter" idx="12" hasCustomPrompt="1"/>
          </p:nvPr>
        </p:nvSpPr>
        <p:spPr>
          <a:xfrm>
            <a:off x="4299285" y="2420888"/>
            <a:ext cx="3593429" cy="864096"/>
          </a:xfrm>
          <a:prstGeom prst="rect">
            <a:avLst/>
          </a:prstGeom>
        </p:spPr>
        <p:txBody>
          <a:bodyPr/>
          <a:lstStyle>
            <a:lvl1pPr marL="0" indent="0" algn="ctr">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INSERT FACT HERE</a:t>
            </a:r>
          </a:p>
        </p:txBody>
      </p:sp>
      <p:sp>
        <p:nvSpPr>
          <p:cNvPr id="18" name="Text Placeholder 6"/>
          <p:cNvSpPr>
            <a:spLocks noGrp="1"/>
          </p:cNvSpPr>
          <p:nvPr>
            <p:ph type="body" sz="quarter" idx="13" hasCustomPrompt="1"/>
          </p:nvPr>
        </p:nvSpPr>
        <p:spPr>
          <a:xfrm>
            <a:off x="1487488" y="3667904"/>
            <a:ext cx="3593429" cy="913224"/>
          </a:xfrm>
          <a:prstGeom prst="rect">
            <a:avLst/>
          </a:prstGeom>
        </p:spPr>
        <p:txBody>
          <a:bodyPr/>
          <a:lstStyle>
            <a:lvl1pPr marL="0" indent="0" algn="ctr">
              <a:buNone/>
              <a:defRPr sz="6800" b="1"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00</a:t>
            </a:r>
          </a:p>
        </p:txBody>
      </p:sp>
      <p:sp>
        <p:nvSpPr>
          <p:cNvPr id="19" name="Text Placeholder 6"/>
          <p:cNvSpPr>
            <a:spLocks noGrp="1"/>
          </p:cNvSpPr>
          <p:nvPr>
            <p:ph type="body" sz="quarter" idx="14" hasCustomPrompt="1"/>
          </p:nvPr>
        </p:nvSpPr>
        <p:spPr>
          <a:xfrm>
            <a:off x="1487488" y="4581128"/>
            <a:ext cx="3593429" cy="864096"/>
          </a:xfrm>
          <a:prstGeom prst="rect">
            <a:avLst/>
          </a:prstGeom>
        </p:spPr>
        <p:txBody>
          <a:bodyPr/>
          <a:lstStyle>
            <a:lvl1pPr marL="0" indent="0" algn="ctr">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INSERT FACT HERE</a:t>
            </a:r>
          </a:p>
        </p:txBody>
      </p:sp>
      <p:sp>
        <p:nvSpPr>
          <p:cNvPr id="20" name="Text Placeholder 6"/>
          <p:cNvSpPr>
            <a:spLocks noGrp="1"/>
          </p:cNvSpPr>
          <p:nvPr>
            <p:ph type="body" sz="quarter" idx="15" hasCustomPrompt="1"/>
          </p:nvPr>
        </p:nvSpPr>
        <p:spPr>
          <a:xfrm>
            <a:off x="7032104" y="3667904"/>
            <a:ext cx="3593429" cy="913224"/>
          </a:xfrm>
          <a:prstGeom prst="rect">
            <a:avLst/>
          </a:prstGeom>
        </p:spPr>
        <p:txBody>
          <a:bodyPr/>
          <a:lstStyle>
            <a:lvl1pPr marL="0" indent="0" algn="ctr">
              <a:buNone/>
              <a:defRPr sz="6800" b="1"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00</a:t>
            </a:r>
          </a:p>
        </p:txBody>
      </p:sp>
      <p:sp>
        <p:nvSpPr>
          <p:cNvPr id="22" name="Text Placeholder 6"/>
          <p:cNvSpPr>
            <a:spLocks noGrp="1"/>
          </p:cNvSpPr>
          <p:nvPr>
            <p:ph type="body" sz="quarter" idx="16" hasCustomPrompt="1"/>
          </p:nvPr>
        </p:nvSpPr>
        <p:spPr>
          <a:xfrm>
            <a:off x="7032104" y="4581128"/>
            <a:ext cx="3593429" cy="864096"/>
          </a:xfrm>
          <a:prstGeom prst="rect">
            <a:avLst/>
          </a:prstGeom>
        </p:spPr>
        <p:txBody>
          <a:bodyPr/>
          <a:lstStyle>
            <a:lvl1pPr marL="0" indent="0" algn="ctr">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INSERT FACT HERE</a:t>
            </a:r>
          </a:p>
        </p:txBody>
      </p:sp>
      <p:cxnSp>
        <p:nvCxnSpPr>
          <p:cNvPr id="23" name="Straight Connector 22"/>
          <p:cNvCxnSpPr/>
          <p:nvPr userDrawn="1"/>
        </p:nvCxnSpPr>
        <p:spPr>
          <a:xfrm>
            <a:off x="767408" y="3429000"/>
            <a:ext cx="10454761" cy="0"/>
          </a:xfrm>
          <a:prstGeom prst="line">
            <a:avLst/>
          </a:prstGeom>
          <a:ln w="254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096000" y="3429000"/>
            <a:ext cx="0" cy="2209368"/>
          </a:xfrm>
          <a:prstGeom prst="line">
            <a:avLst/>
          </a:prstGeom>
          <a:ln w="254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5" name="Text Placeholder 3"/>
          <p:cNvSpPr>
            <a:spLocks noGrp="1"/>
          </p:cNvSpPr>
          <p:nvPr>
            <p:ph type="body" sz="quarter" idx="17" hasCustomPrompt="1"/>
          </p:nvPr>
        </p:nvSpPr>
        <p:spPr>
          <a:xfrm>
            <a:off x="0" y="5805488"/>
            <a:ext cx="12192000" cy="215900"/>
          </a:xfrm>
          <a:prstGeom prst="rect">
            <a:avLst/>
          </a:prstGeom>
        </p:spPr>
        <p:txBody>
          <a:bodyPr/>
          <a:lstStyle>
            <a:lvl1pPr marL="0" indent="0" algn="ctr">
              <a:buNone/>
              <a:defRPr sz="1200" b="0" i="1">
                <a:solidFill>
                  <a:schemeClr val="bg1"/>
                </a:solidFill>
                <a:latin typeface="Arial" charset="0"/>
                <a:ea typeface="Arial" charset="0"/>
                <a:cs typeface="Arial" charset="0"/>
              </a:defRPr>
            </a:lvl1pPr>
            <a:lvl2pPr marL="457200" indent="0" algn="ctr">
              <a:buNone/>
              <a:defRPr sz="1400" b="0" i="1">
                <a:latin typeface="Arial" charset="0"/>
                <a:ea typeface="Arial" charset="0"/>
                <a:cs typeface="Arial" charset="0"/>
              </a:defRPr>
            </a:lvl2pPr>
            <a:lvl3pPr marL="914400" indent="0" algn="ctr">
              <a:buNone/>
              <a:defRPr sz="1400" b="0" i="1">
                <a:latin typeface="Arial" charset="0"/>
                <a:ea typeface="Arial" charset="0"/>
                <a:cs typeface="Arial" charset="0"/>
              </a:defRPr>
            </a:lvl3pPr>
            <a:lvl4pPr marL="1371600" indent="0" algn="ctr">
              <a:buNone/>
              <a:defRPr sz="1400" b="0" i="1">
                <a:latin typeface="Arial" charset="0"/>
                <a:ea typeface="Arial" charset="0"/>
                <a:cs typeface="Arial" charset="0"/>
              </a:defRPr>
            </a:lvl4pPr>
            <a:lvl5pPr marL="1828800" indent="0" algn="ctr">
              <a:buNone/>
              <a:defRPr sz="1400" b="0" i="1">
                <a:latin typeface="Arial" charset="0"/>
                <a:ea typeface="Arial" charset="0"/>
                <a:cs typeface="Arial" charset="0"/>
              </a:defRPr>
            </a:lvl5pPr>
          </a:lstStyle>
          <a:p>
            <a:pPr lvl="0"/>
            <a:r>
              <a:rPr lang="en-US" dirty="0" smtClean="0"/>
              <a:t>ADD SOURCE OF DATA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1" decel="50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fade">
                                      <p:cBhvr>
                                        <p:cTn id="38"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animBg="1"/>
      <p:bldP spid="17" grpId="0" build="p">
        <p:tmplLst>
          <p:tmpl lvl="1">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9" grpId="0" build="p">
        <p:tmplLst>
          <p:tmpl lvl="1">
            <p:tnLst>
              <p:par>
                <p:cTn presetID="1"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P spid="20" grpId="0" build="p">
        <p:tmplLst>
          <p:tmpl lvl="1">
            <p:tnLst>
              <p:par>
                <p:cTn presetID="1"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childTnLst>
                </p:cTn>
              </p:par>
            </p:tnLst>
          </p:tmpl>
        </p:tmplLst>
      </p:bldP>
      <p:bldP spid="22" grpId="0" build="p">
        <p:tmplLst>
          <p:tmpl lvl="1">
            <p:tnLst>
              <p:par>
                <p:cTn presetID="1"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No Speaker)">
    <p:bg>
      <p:bgRef idx="1002">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0"/>
            <a:ext cx="12193200" cy="685800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i="0">
                <a:solidFill>
                  <a:schemeClr val="tx2"/>
                </a:solidFill>
                <a:latin typeface="Arial" charset="0"/>
                <a:ea typeface="Arial" charset="0"/>
                <a:cs typeface="Arial" charset="0"/>
              </a:defRPr>
            </a:lvl1pPr>
          </a:lstStyle>
          <a:p>
            <a:endParaRPr lang="en-US" dirty="0" smtClean="0"/>
          </a:p>
          <a:p>
            <a:r>
              <a:rPr lang="en-US" dirty="0" smtClean="0"/>
              <a:t>ADD PHOTO HERE</a:t>
            </a:r>
          </a:p>
        </p:txBody>
      </p:sp>
      <p:sp>
        <p:nvSpPr>
          <p:cNvPr id="8" name="Text Placeholder 7"/>
          <p:cNvSpPr>
            <a:spLocks noGrp="1"/>
          </p:cNvSpPr>
          <p:nvPr>
            <p:ph type="body" sz="quarter" idx="11" hasCustomPrompt="1"/>
          </p:nvPr>
        </p:nvSpPr>
        <p:spPr>
          <a:xfrm>
            <a:off x="334963" y="3139200"/>
            <a:ext cx="11126081" cy="983310"/>
          </a:xfrm>
          <a:prstGeom prst="rect">
            <a:avLst/>
          </a:prstGeom>
          <a:noFill/>
        </p:spPr>
        <p:txBody>
          <a:bodyPr wrap="square" lIns="0" tIns="144000" rIns="0" bIns="144000" anchor="t" anchorCtr="0">
            <a:spAutoFit/>
          </a:bodyPr>
          <a:lstStyle>
            <a:lvl1pPr marL="0" indent="0" algn="r">
              <a:lnSpc>
                <a:spcPts val="5400"/>
              </a:lnSpc>
              <a:spcBef>
                <a:spcPts val="0"/>
              </a:spcBef>
              <a:buNone/>
              <a:defRPr sz="4800" b="1" i="0">
                <a:solidFill>
                  <a:schemeClr val="bg1"/>
                </a:solidFill>
                <a:effectLst>
                  <a:outerShdw blurRad="381000" dist="50800" dir="5400000" algn="tl" rotWithShape="0">
                    <a:schemeClr val="tx1">
                      <a:alpha val="83000"/>
                    </a:schemeClr>
                  </a:outerShdw>
                </a:effectLst>
                <a:latin typeface="Arial" charset="0"/>
                <a:ea typeface="Arial" charset="0"/>
                <a:cs typeface="Arial" charset="0"/>
              </a:defRPr>
            </a:lvl1pPr>
          </a:lstStyle>
          <a:p>
            <a:pPr lvl="0"/>
            <a:r>
              <a:rPr lang="en-US" dirty="0" smtClean="0"/>
              <a:t>ENTER TITLE</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tats on Blue Backgroun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16" name="Title 1"/>
          <p:cNvSpPr>
            <a:spLocks noGrp="1"/>
          </p:cNvSpPr>
          <p:nvPr>
            <p:ph type="title" hasCustomPrompt="1"/>
          </p:nvPr>
        </p:nvSpPr>
        <p:spPr>
          <a:xfrm>
            <a:off x="0" y="360000"/>
            <a:ext cx="3953429" cy="662400"/>
          </a:xfrm>
          <a:prstGeom prst="rect">
            <a:avLst/>
          </a:prstGeom>
          <a:solidFill>
            <a:schemeClr val="bg1">
              <a:alpha val="90000"/>
            </a:schemeClr>
          </a:solidFill>
        </p:spPr>
        <p:txBody>
          <a:bodyPr anchor="ctr" anchorCtr="0"/>
          <a:lstStyle>
            <a:lvl1pPr marL="360000">
              <a:defRPr sz="3400" b="1" i="0">
                <a:solidFill>
                  <a:schemeClr val="accent1"/>
                </a:solidFill>
                <a:latin typeface="Arial" charset="0"/>
                <a:ea typeface="Arial" charset="0"/>
                <a:cs typeface="Arial" charset="0"/>
              </a:defRPr>
            </a:lvl1pPr>
          </a:lstStyle>
          <a:p>
            <a:r>
              <a:rPr lang="en-US" dirty="0" smtClean="0"/>
              <a:t>TITLE HERE</a:t>
            </a:r>
            <a:endParaRPr lang="en-US" dirty="0"/>
          </a:p>
        </p:txBody>
      </p:sp>
      <p:sp>
        <p:nvSpPr>
          <p:cNvPr id="18" name="Text Placeholder 6"/>
          <p:cNvSpPr>
            <a:spLocks noGrp="1"/>
          </p:cNvSpPr>
          <p:nvPr>
            <p:ph type="body" sz="quarter" idx="13" hasCustomPrompt="1"/>
          </p:nvPr>
        </p:nvSpPr>
        <p:spPr>
          <a:xfrm>
            <a:off x="1487488" y="3595896"/>
            <a:ext cx="3593429" cy="913224"/>
          </a:xfrm>
          <a:prstGeom prst="rect">
            <a:avLst/>
          </a:prstGeom>
        </p:spPr>
        <p:txBody>
          <a:bodyPr/>
          <a:lstStyle>
            <a:lvl1pPr marL="0" indent="0" algn="ctr">
              <a:buNone/>
              <a:defRPr sz="6800" b="1"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00</a:t>
            </a:r>
          </a:p>
        </p:txBody>
      </p:sp>
      <p:sp>
        <p:nvSpPr>
          <p:cNvPr id="19" name="Text Placeholder 6"/>
          <p:cNvSpPr>
            <a:spLocks noGrp="1"/>
          </p:cNvSpPr>
          <p:nvPr>
            <p:ph type="body" sz="quarter" idx="14" hasCustomPrompt="1"/>
          </p:nvPr>
        </p:nvSpPr>
        <p:spPr>
          <a:xfrm>
            <a:off x="1487488" y="4509120"/>
            <a:ext cx="3593429" cy="864096"/>
          </a:xfrm>
          <a:prstGeom prst="rect">
            <a:avLst/>
          </a:prstGeom>
        </p:spPr>
        <p:txBody>
          <a:bodyPr/>
          <a:lstStyle>
            <a:lvl1pPr marL="0" indent="0" algn="ctr">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INSERT FACT HERE</a:t>
            </a:r>
          </a:p>
        </p:txBody>
      </p:sp>
      <p:sp>
        <p:nvSpPr>
          <p:cNvPr id="20" name="Text Placeholder 6"/>
          <p:cNvSpPr>
            <a:spLocks noGrp="1"/>
          </p:cNvSpPr>
          <p:nvPr>
            <p:ph type="body" sz="quarter" idx="15" hasCustomPrompt="1"/>
          </p:nvPr>
        </p:nvSpPr>
        <p:spPr>
          <a:xfrm>
            <a:off x="7032104" y="3595896"/>
            <a:ext cx="3593429" cy="913224"/>
          </a:xfrm>
          <a:prstGeom prst="rect">
            <a:avLst/>
          </a:prstGeom>
        </p:spPr>
        <p:txBody>
          <a:bodyPr/>
          <a:lstStyle>
            <a:lvl1pPr marL="0" indent="0" algn="ctr">
              <a:buNone/>
              <a:defRPr sz="6800" b="1"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00</a:t>
            </a:r>
          </a:p>
        </p:txBody>
      </p:sp>
      <p:sp>
        <p:nvSpPr>
          <p:cNvPr id="22" name="Text Placeholder 6"/>
          <p:cNvSpPr>
            <a:spLocks noGrp="1"/>
          </p:cNvSpPr>
          <p:nvPr>
            <p:ph type="body" sz="quarter" idx="16" hasCustomPrompt="1"/>
          </p:nvPr>
        </p:nvSpPr>
        <p:spPr>
          <a:xfrm>
            <a:off x="7032104" y="4509120"/>
            <a:ext cx="3593429" cy="864096"/>
          </a:xfrm>
          <a:prstGeom prst="rect">
            <a:avLst/>
          </a:prstGeom>
        </p:spPr>
        <p:txBody>
          <a:bodyPr/>
          <a:lstStyle>
            <a:lvl1pPr marL="0" indent="0" algn="ctr">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INSERT FACT HERE</a:t>
            </a:r>
          </a:p>
        </p:txBody>
      </p:sp>
      <p:cxnSp>
        <p:nvCxnSpPr>
          <p:cNvPr id="23" name="Straight Connector 22"/>
          <p:cNvCxnSpPr/>
          <p:nvPr userDrawn="1"/>
        </p:nvCxnSpPr>
        <p:spPr>
          <a:xfrm>
            <a:off x="767408" y="3284984"/>
            <a:ext cx="10454761" cy="0"/>
          </a:xfrm>
          <a:prstGeom prst="line">
            <a:avLst/>
          </a:prstGeom>
          <a:ln w="254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096000" y="3284984"/>
            <a:ext cx="0" cy="2353384"/>
          </a:xfrm>
          <a:prstGeom prst="line">
            <a:avLst/>
          </a:prstGeom>
          <a:ln w="254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5" name="Text Placeholder 3"/>
          <p:cNvSpPr>
            <a:spLocks noGrp="1"/>
          </p:cNvSpPr>
          <p:nvPr>
            <p:ph type="body" sz="quarter" idx="17" hasCustomPrompt="1"/>
          </p:nvPr>
        </p:nvSpPr>
        <p:spPr>
          <a:xfrm>
            <a:off x="0" y="5805488"/>
            <a:ext cx="12192000" cy="215900"/>
          </a:xfrm>
          <a:prstGeom prst="rect">
            <a:avLst/>
          </a:prstGeom>
        </p:spPr>
        <p:txBody>
          <a:bodyPr/>
          <a:lstStyle>
            <a:lvl1pPr marL="0" indent="0" algn="ctr">
              <a:buNone/>
              <a:defRPr sz="1200" b="0" i="1">
                <a:solidFill>
                  <a:schemeClr val="bg1"/>
                </a:solidFill>
                <a:latin typeface="Arial" charset="0"/>
                <a:ea typeface="Arial" charset="0"/>
                <a:cs typeface="Arial" charset="0"/>
              </a:defRPr>
            </a:lvl1pPr>
            <a:lvl2pPr marL="457200" indent="0" algn="ctr">
              <a:buNone/>
              <a:defRPr sz="1400" b="0" i="1">
                <a:latin typeface="Arial" charset="0"/>
                <a:ea typeface="Arial" charset="0"/>
                <a:cs typeface="Arial" charset="0"/>
              </a:defRPr>
            </a:lvl2pPr>
            <a:lvl3pPr marL="914400" indent="0" algn="ctr">
              <a:buNone/>
              <a:defRPr sz="1400" b="0" i="1">
                <a:latin typeface="Arial" charset="0"/>
                <a:ea typeface="Arial" charset="0"/>
                <a:cs typeface="Arial" charset="0"/>
              </a:defRPr>
            </a:lvl3pPr>
            <a:lvl4pPr marL="1371600" indent="0" algn="ctr">
              <a:buNone/>
              <a:defRPr sz="1400" b="0" i="1">
                <a:latin typeface="Arial" charset="0"/>
                <a:ea typeface="Arial" charset="0"/>
                <a:cs typeface="Arial" charset="0"/>
              </a:defRPr>
            </a:lvl4pPr>
            <a:lvl5pPr marL="1828800" indent="0" algn="ctr">
              <a:buNone/>
              <a:defRPr sz="1400" b="0" i="1">
                <a:latin typeface="Arial" charset="0"/>
                <a:ea typeface="Arial" charset="0"/>
                <a:cs typeface="Arial" charset="0"/>
              </a:defRPr>
            </a:lvl5pPr>
          </a:lstStyle>
          <a:p>
            <a:pPr lvl="0"/>
            <a:r>
              <a:rPr lang="en-US" dirty="0" smtClean="0"/>
              <a:t>ADD SOURCE OF DATA HERE</a:t>
            </a:r>
            <a:endParaRPr lang="en-US" dirty="0"/>
          </a:p>
        </p:txBody>
      </p:sp>
      <p:sp>
        <p:nvSpPr>
          <p:cNvPr id="5" name="Text Placeholder 4"/>
          <p:cNvSpPr>
            <a:spLocks noGrp="1"/>
          </p:cNvSpPr>
          <p:nvPr>
            <p:ph type="body" sz="quarter" idx="19" hasCustomPrompt="1"/>
          </p:nvPr>
        </p:nvSpPr>
        <p:spPr>
          <a:xfrm>
            <a:off x="766763" y="1105942"/>
            <a:ext cx="10514012" cy="2095500"/>
          </a:xfrm>
          <a:prstGeom prst="rect">
            <a:avLst/>
          </a:prstGeom>
        </p:spPr>
        <p:txBody>
          <a:bodyPr anchor="ctr" anchorCtr="0"/>
          <a:lstStyle>
            <a:lvl1pPr marL="0" indent="0" algn="ctr">
              <a:buNone/>
              <a:defRPr sz="2400" b="1" i="0">
                <a:solidFill>
                  <a:schemeClr val="bg1"/>
                </a:solidFill>
                <a:latin typeface="Arial" charset="0"/>
                <a:ea typeface="Arial" charset="0"/>
                <a:cs typeface="Arial" charset="0"/>
              </a:defRPr>
            </a:lvl1pPr>
            <a:lvl2pPr marL="457200" indent="0" algn="ctr">
              <a:buNone/>
              <a:defRPr sz="2400" b="1" i="0">
                <a:solidFill>
                  <a:schemeClr val="bg1"/>
                </a:solidFill>
                <a:latin typeface="Arial" charset="0"/>
                <a:ea typeface="Arial" charset="0"/>
                <a:cs typeface="Arial" charset="0"/>
              </a:defRPr>
            </a:lvl2pPr>
            <a:lvl3pPr marL="914400" indent="0" algn="ctr">
              <a:buNone/>
              <a:defRPr sz="2400" b="1" i="0">
                <a:solidFill>
                  <a:schemeClr val="bg1"/>
                </a:solidFill>
                <a:latin typeface="Arial" charset="0"/>
                <a:ea typeface="Arial" charset="0"/>
                <a:cs typeface="Arial" charset="0"/>
              </a:defRPr>
            </a:lvl3pPr>
            <a:lvl4pPr marL="1371600" indent="0" algn="ctr">
              <a:buNone/>
              <a:defRPr sz="2400" b="1" i="0">
                <a:solidFill>
                  <a:schemeClr val="bg1"/>
                </a:solidFill>
                <a:latin typeface="Arial" charset="0"/>
                <a:ea typeface="Arial" charset="0"/>
                <a:cs typeface="Arial" charset="0"/>
              </a:defRPr>
            </a:lvl4pPr>
            <a:lvl5pPr marL="1828800" indent="0" algn="ctr">
              <a:buNone/>
              <a:defRPr sz="2400" b="1" i="0">
                <a:solidFill>
                  <a:schemeClr val="bg1"/>
                </a:solidFill>
                <a:latin typeface="Arial" charset="0"/>
                <a:ea typeface="Arial" charset="0"/>
                <a:cs typeface="Arial" charset="0"/>
              </a:defRPr>
            </a:lvl5pPr>
          </a:lstStyle>
          <a:p>
            <a:pPr lvl="0"/>
            <a:r>
              <a:rPr lang="en-US" dirty="0" smtClean="0"/>
              <a:t>ADD TEXT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1" decel="50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fade">
                                      <p:cBhvr>
                                        <p:cTn id="3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build="p">
        <p:tmplLst>
          <p:tmpl lvl="1">
            <p:tnLst>
              <p:par>
                <p:cTn presetID="1"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9" grpId="0" build="p">
        <p:tmplLst>
          <p:tmpl lvl="1">
            <p:tnLst>
              <p:par>
                <p:cTn presetID="1"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P spid="20" grpId="0" build="p">
        <p:tmplLst>
          <p:tmpl lvl="1">
            <p:tnLst>
              <p:par>
                <p:cTn presetID="1"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childTnLst>
                </p:cTn>
              </p:par>
            </p:tnLst>
          </p:tmpl>
        </p:tmplLst>
      </p:bldP>
      <p:bldP spid="22" grpId="0" build="p">
        <p:tmplLst>
          <p:tmpl lvl="1">
            <p:tnLst>
              <p:par>
                <p:cTn presetID="1"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With Txt)">
    <p:bg>
      <p:bgRef idx="1002">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1200" y="0"/>
            <a:ext cx="12193200" cy="6858000"/>
          </a:xfrm>
          <a:prstGeom prst="rect">
            <a:avLst/>
          </a:prstGeom>
        </p:spPr>
        <p:txBody>
          <a:bodyPr anchor="t"/>
          <a:lstStyle>
            <a:lvl1pPr marL="0" indent="0" algn="ctr">
              <a:buNone/>
              <a:defRPr sz="2000" b="1" i="0">
                <a:solidFill>
                  <a:schemeClr val="tx2"/>
                </a:solidFill>
                <a:latin typeface="Arial" charset="0"/>
                <a:ea typeface="Arial" charset="0"/>
                <a:cs typeface="Arial" charset="0"/>
              </a:defRPr>
            </a:lvl1pPr>
          </a:lstStyle>
          <a:p>
            <a:endParaRPr lang="en-US" dirty="0" smtClean="0"/>
          </a:p>
          <a:p>
            <a:r>
              <a:rPr lang="en-US" dirty="0" smtClean="0"/>
              <a:t>ADD PHOTO HERE</a:t>
            </a:r>
            <a:endParaRPr lang="en-US" dirty="0"/>
          </a:p>
        </p:txBody>
      </p:sp>
      <p:sp>
        <p:nvSpPr>
          <p:cNvPr id="8" name="Text Placeholder 7"/>
          <p:cNvSpPr>
            <a:spLocks noGrp="1"/>
          </p:cNvSpPr>
          <p:nvPr>
            <p:ph type="body" sz="quarter" idx="11" hasCustomPrompt="1"/>
          </p:nvPr>
        </p:nvSpPr>
        <p:spPr>
          <a:xfrm>
            <a:off x="334963" y="3139200"/>
            <a:ext cx="11126081" cy="983310"/>
          </a:xfrm>
          <a:prstGeom prst="rect">
            <a:avLst/>
          </a:prstGeom>
          <a:noFill/>
        </p:spPr>
        <p:txBody>
          <a:bodyPr wrap="square" lIns="0" tIns="144000" rIns="0" bIns="144000" anchor="t" anchorCtr="0">
            <a:spAutoFit/>
          </a:bodyPr>
          <a:lstStyle>
            <a:lvl1pPr marL="0" indent="0" algn="r">
              <a:lnSpc>
                <a:spcPts val="5400"/>
              </a:lnSpc>
              <a:spcBef>
                <a:spcPts val="0"/>
              </a:spcBef>
              <a:buNone/>
              <a:defRPr sz="4800" b="1" i="0">
                <a:solidFill>
                  <a:schemeClr val="bg1"/>
                </a:solidFill>
                <a:effectLst>
                  <a:outerShdw blurRad="381000" dist="50800" dir="5400000" algn="tl" rotWithShape="0">
                    <a:schemeClr val="tx1">
                      <a:alpha val="83000"/>
                    </a:schemeClr>
                  </a:outerShdw>
                </a:effectLst>
                <a:latin typeface="Arial" charset="0"/>
                <a:ea typeface="Arial" charset="0"/>
                <a:cs typeface="Arial" charset="0"/>
              </a:defRPr>
            </a:lvl1pPr>
          </a:lstStyle>
          <a:p>
            <a:pPr lvl="0"/>
            <a:r>
              <a:rPr lang="en-US" dirty="0" smtClean="0"/>
              <a:t>ENTER TITLE</a:t>
            </a:r>
            <a:endParaRPr lang="en-US" dirty="0"/>
          </a:p>
        </p:txBody>
      </p:sp>
      <p:sp>
        <p:nvSpPr>
          <p:cNvPr id="3" name="Text Placeholder 2"/>
          <p:cNvSpPr>
            <a:spLocks noGrp="1"/>
          </p:cNvSpPr>
          <p:nvPr>
            <p:ph type="body" sz="quarter" idx="13" hasCustomPrompt="1"/>
          </p:nvPr>
        </p:nvSpPr>
        <p:spPr>
          <a:xfrm>
            <a:off x="334963" y="4122738"/>
            <a:ext cx="11126787" cy="2114550"/>
          </a:xfrm>
          <a:prstGeom prst="rect">
            <a:avLst/>
          </a:prstGeom>
        </p:spPr>
        <p:txBody>
          <a:bodyPr/>
          <a:lstStyle>
            <a:lvl1pPr marL="0" indent="0" algn="r">
              <a:lnSpc>
                <a:spcPct val="100000"/>
              </a:lnSpc>
              <a:buNone/>
              <a:defRPr sz="1600" b="1" i="0">
                <a:solidFill>
                  <a:schemeClr val="bg1"/>
                </a:solidFill>
                <a:effectLst>
                  <a:outerShdw blurRad="381000" dist="76200" dir="5400000" algn="tl" rotWithShape="0">
                    <a:prstClr val="black">
                      <a:alpha val="83000"/>
                    </a:prstClr>
                  </a:outerShdw>
                </a:effectLst>
                <a:latin typeface="Arial" charset="0"/>
                <a:ea typeface="Arial" charset="0"/>
                <a:cs typeface="Arial" charset="0"/>
              </a:defRPr>
            </a:lvl1pPr>
            <a:lvl2pPr algn="r">
              <a:defRPr sz="1600" b="1" i="0">
                <a:latin typeface="Arial" charset="0"/>
                <a:ea typeface="Arial" charset="0"/>
                <a:cs typeface="Arial" charset="0"/>
              </a:defRPr>
            </a:lvl2pPr>
            <a:lvl3pPr algn="r">
              <a:defRPr sz="1600" b="1" i="0">
                <a:latin typeface="Arial" charset="0"/>
                <a:ea typeface="Arial" charset="0"/>
                <a:cs typeface="Arial" charset="0"/>
              </a:defRPr>
            </a:lvl3pPr>
            <a:lvl4pPr algn="r">
              <a:defRPr sz="1600" b="1" i="0">
                <a:latin typeface="Arial" charset="0"/>
                <a:ea typeface="Arial" charset="0"/>
                <a:cs typeface="Arial" charset="0"/>
              </a:defRPr>
            </a:lvl4pPr>
            <a:lvl5pPr algn="r">
              <a:defRPr sz="1600" b="1" i="0">
                <a:latin typeface="Arial" charset="0"/>
                <a:ea typeface="Arial" charset="0"/>
                <a:cs typeface="Arial" charset="0"/>
              </a:defRPr>
            </a:lvl5pPr>
          </a:lstStyle>
          <a:p>
            <a:pPr lvl="0"/>
            <a:r>
              <a:rPr lang="en-US" dirty="0" smtClean="0"/>
              <a:t>ENTER TEXT</a:t>
            </a:r>
            <a:endParaRPr lang="en-US" dirty="0"/>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Phot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0000" cy="6120338"/>
          </a:xfrm>
          <a:prstGeom prst="rect">
            <a:avLst/>
          </a:prstGeom>
        </p:spPr>
      </p:pic>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8" name="Text Placeholder 6"/>
          <p:cNvSpPr>
            <a:spLocks noGrp="1"/>
          </p:cNvSpPr>
          <p:nvPr>
            <p:ph type="body" sz="quarter" idx="11" hasCustomPrompt="1"/>
          </p:nvPr>
        </p:nvSpPr>
        <p:spPr>
          <a:xfrm>
            <a:off x="360000" y="1531656"/>
            <a:ext cx="3593429" cy="4489632"/>
          </a:xfrm>
          <a:prstGeom prst="rect">
            <a:avLst/>
          </a:prstGeom>
        </p:spPr>
        <p:txBody>
          <a:bodyPr/>
          <a:lstStyle>
            <a:lvl1pPr marL="0" indent="0">
              <a:lnSpc>
                <a:spcPct val="100000"/>
              </a:lnSpc>
              <a:spcAft>
                <a:spcPts val="1000"/>
              </a:spcAft>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ADD TEXT HERE</a:t>
            </a:r>
          </a:p>
        </p:txBody>
      </p:sp>
      <p:sp>
        <p:nvSpPr>
          <p:cNvPr id="2" name="Title 1"/>
          <p:cNvSpPr>
            <a:spLocks noGrp="1"/>
          </p:cNvSpPr>
          <p:nvPr>
            <p:ph type="title" hasCustomPrompt="1"/>
          </p:nvPr>
        </p:nvSpPr>
        <p:spPr>
          <a:xfrm>
            <a:off x="360000" y="360000"/>
            <a:ext cx="3593767" cy="563231"/>
          </a:xfrm>
          <a:prstGeom prst="rect">
            <a:avLst/>
          </a:prstGeom>
        </p:spPr>
        <p:txBody>
          <a:bodyPr anchor="t" anchorCtr="0">
            <a:spAutoFit/>
          </a:bodyPr>
          <a:lstStyle>
            <a:lvl1pPr>
              <a:defRPr sz="3400" b="1" i="0">
                <a:solidFill>
                  <a:schemeClr val="accent1"/>
                </a:solidFill>
                <a:latin typeface="Arial" charset="0"/>
                <a:ea typeface="Arial" charset="0"/>
                <a:cs typeface="Arial" charset="0"/>
              </a:defRPr>
            </a:lvl1pPr>
          </a:lstStyle>
          <a:p>
            <a:r>
              <a:rPr lang="en-US" dirty="0" smtClean="0"/>
              <a:t>TITLE HERE</a:t>
            </a:r>
            <a:endParaRPr lang="en-US" dirty="0"/>
          </a:p>
        </p:txBody>
      </p:sp>
      <p:sp>
        <p:nvSpPr>
          <p:cNvPr id="5" name="Picture Placeholder 4"/>
          <p:cNvSpPr>
            <a:spLocks noGrp="1"/>
          </p:cNvSpPr>
          <p:nvPr>
            <p:ph type="pic" sz="quarter" idx="12"/>
          </p:nvPr>
        </p:nvSpPr>
        <p:spPr>
          <a:xfrm>
            <a:off x="4050000" y="-1062"/>
            <a:ext cx="8140700" cy="612140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i="0">
                <a:solidFill>
                  <a:schemeClr val="tx2"/>
                </a:solidFill>
                <a:latin typeface="Arial" charset="0"/>
                <a:ea typeface="Arial" charset="0"/>
                <a:cs typeface="Arial" charset="0"/>
              </a:defRPr>
            </a:lvl1pPr>
          </a:lstStyle>
          <a:p>
            <a:endParaRPr lang="en-US" dirty="0" smtClean="0"/>
          </a:p>
          <a:p>
            <a:r>
              <a:rPr lang="en-US" dirty="0" smtClean="0"/>
              <a:t>ADD PHOTO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p:bldP spid="5"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amp;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7891" y="0"/>
            <a:ext cx="4050000" cy="6120338"/>
          </a:xfrm>
          <a:prstGeom prst="rect">
            <a:avLst/>
          </a:prstGeom>
        </p:spPr>
      </p:pic>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8" name="Text Placeholder 6"/>
          <p:cNvSpPr>
            <a:spLocks noGrp="1"/>
          </p:cNvSpPr>
          <p:nvPr>
            <p:ph type="body" sz="quarter" idx="11" hasCustomPrompt="1"/>
          </p:nvPr>
        </p:nvSpPr>
        <p:spPr>
          <a:xfrm>
            <a:off x="8328248" y="1531656"/>
            <a:ext cx="3593429" cy="4489632"/>
          </a:xfrm>
          <a:prstGeom prst="rect">
            <a:avLst/>
          </a:prstGeom>
        </p:spPr>
        <p:txBody>
          <a:bodyPr/>
          <a:lstStyle>
            <a:lvl1pPr marL="0" indent="0">
              <a:lnSpc>
                <a:spcPct val="100000"/>
              </a:lnSpc>
              <a:spcAft>
                <a:spcPts val="1000"/>
              </a:spcAft>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ADD TEXT HERE</a:t>
            </a:r>
          </a:p>
        </p:txBody>
      </p:sp>
      <p:sp>
        <p:nvSpPr>
          <p:cNvPr id="2" name="Title 1"/>
          <p:cNvSpPr>
            <a:spLocks noGrp="1"/>
          </p:cNvSpPr>
          <p:nvPr>
            <p:ph type="title" hasCustomPrompt="1"/>
          </p:nvPr>
        </p:nvSpPr>
        <p:spPr>
          <a:xfrm>
            <a:off x="8328248" y="360000"/>
            <a:ext cx="3593767" cy="563231"/>
          </a:xfrm>
          <a:prstGeom prst="rect">
            <a:avLst/>
          </a:prstGeom>
        </p:spPr>
        <p:txBody>
          <a:bodyPr anchor="t" anchorCtr="0">
            <a:spAutoFit/>
          </a:bodyPr>
          <a:lstStyle>
            <a:lvl1pPr>
              <a:defRPr sz="3400" b="1" i="0">
                <a:solidFill>
                  <a:schemeClr val="accent1"/>
                </a:solidFill>
                <a:latin typeface="Arial" charset="0"/>
                <a:ea typeface="Arial" charset="0"/>
                <a:cs typeface="Arial" charset="0"/>
              </a:defRPr>
            </a:lvl1pPr>
          </a:lstStyle>
          <a:p>
            <a:r>
              <a:rPr lang="en-US" dirty="0" smtClean="0"/>
              <a:t>TITLE HERE</a:t>
            </a:r>
            <a:endParaRPr lang="en-US" dirty="0"/>
          </a:p>
        </p:txBody>
      </p:sp>
      <p:sp>
        <p:nvSpPr>
          <p:cNvPr id="5" name="Picture Placeholder 4"/>
          <p:cNvSpPr>
            <a:spLocks noGrp="1"/>
          </p:cNvSpPr>
          <p:nvPr>
            <p:ph type="pic" sz="quarter" idx="12"/>
          </p:nvPr>
        </p:nvSpPr>
        <p:spPr>
          <a:xfrm>
            <a:off x="0" y="0"/>
            <a:ext cx="8140700" cy="612140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i="0">
                <a:solidFill>
                  <a:schemeClr val="tx2"/>
                </a:solidFill>
                <a:latin typeface="Arial" charset="0"/>
                <a:ea typeface="Arial" charset="0"/>
                <a:cs typeface="Arial" charset="0"/>
              </a:defRPr>
            </a:lvl1pPr>
          </a:lstStyle>
          <a:p>
            <a:endParaRPr lang="en-US" dirty="0" smtClean="0"/>
          </a:p>
          <a:p>
            <a:r>
              <a:rPr lang="en-US" dirty="0" smtClean="0"/>
              <a:t>ADD PHOTO HERE</a:t>
            </a:r>
          </a:p>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p:bldP spid="5"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Bulle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0000" cy="6120338"/>
          </a:xfrm>
          <a:prstGeom prst="rect">
            <a:avLst/>
          </a:prstGeom>
        </p:spPr>
      </p:pic>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8" name="Text Placeholder 6"/>
          <p:cNvSpPr>
            <a:spLocks noGrp="1"/>
          </p:cNvSpPr>
          <p:nvPr>
            <p:ph type="body" sz="quarter" idx="11" hasCustomPrompt="1"/>
          </p:nvPr>
        </p:nvSpPr>
        <p:spPr>
          <a:xfrm>
            <a:off x="360000" y="1531656"/>
            <a:ext cx="3593429" cy="4489632"/>
          </a:xfrm>
          <a:prstGeom prst="rect">
            <a:avLst/>
          </a:prstGeom>
        </p:spPr>
        <p:txBody>
          <a:bodyPr/>
          <a:lstStyle>
            <a:lvl1pPr marL="0" indent="0">
              <a:lnSpc>
                <a:spcPct val="100000"/>
              </a:lnSpc>
              <a:spcAft>
                <a:spcPts val="1000"/>
              </a:spcAft>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ADD TEXT HERE</a:t>
            </a:r>
          </a:p>
        </p:txBody>
      </p:sp>
      <p:sp>
        <p:nvSpPr>
          <p:cNvPr id="2" name="Title 1"/>
          <p:cNvSpPr>
            <a:spLocks noGrp="1"/>
          </p:cNvSpPr>
          <p:nvPr>
            <p:ph type="title" hasCustomPrompt="1"/>
          </p:nvPr>
        </p:nvSpPr>
        <p:spPr>
          <a:xfrm>
            <a:off x="360000" y="360000"/>
            <a:ext cx="3593767" cy="563231"/>
          </a:xfrm>
          <a:prstGeom prst="rect">
            <a:avLst/>
          </a:prstGeom>
        </p:spPr>
        <p:txBody>
          <a:bodyPr anchor="t" anchorCtr="0">
            <a:spAutoFit/>
          </a:bodyPr>
          <a:lstStyle>
            <a:lvl1pPr>
              <a:defRPr sz="3400" b="1" i="0">
                <a:solidFill>
                  <a:schemeClr val="accent1"/>
                </a:solidFill>
                <a:latin typeface="Arial" charset="0"/>
                <a:ea typeface="Arial" charset="0"/>
                <a:cs typeface="Arial" charset="0"/>
              </a:defRPr>
            </a:lvl1pPr>
          </a:lstStyle>
          <a:p>
            <a:r>
              <a:rPr lang="en-US" dirty="0" smtClean="0"/>
              <a:t>TITLE HERE</a:t>
            </a:r>
            <a:endParaRPr lang="en-US" dirty="0"/>
          </a:p>
        </p:txBody>
      </p:sp>
      <p:sp>
        <p:nvSpPr>
          <p:cNvPr id="9" name="Text Placeholder 4"/>
          <p:cNvSpPr>
            <a:spLocks noGrp="1"/>
          </p:cNvSpPr>
          <p:nvPr>
            <p:ph type="body" sz="quarter" idx="13" hasCustomPrompt="1"/>
          </p:nvPr>
        </p:nvSpPr>
        <p:spPr>
          <a:xfrm>
            <a:off x="5544903" y="363331"/>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0" name="Picture Placeholder 9"/>
          <p:cNvSpPr>
            <a:spLocks noGrp="1"/>
          </p:cNvSpPr>
          <p:nvPr>
            <p:ph type="pic" sz="quarter" idx="14"/>
          </p:nvPr>
        </p:nvSpPr>
        <p:spPr>
          <a:xfrm>
            <a:off x="4474911" y="363330"/>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11" name="Text Placeholder 4"/>
          <p:cNvSpPr>
            <a:spLocks noGrp="1"/>
          </p:cNvSpPr>
          <p:nvPr>
            <p:ph type="body" sz="quarter" idx="15" hasCustomPrompt="1"/>
          </p:nvPr>
        </p:nvSpPr>
        <p:spPr>
          <a:xfrm>
            <a:off x="5544903" y="1482120"/>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2" name="Picture Placeholder 9"/>
          <p:cNvSpPr>
            <a:spLocks noGrp="1"/>
          </p:cNvSpPr>
          <p:nvPr>
            <p:ph type="pic" sz="quarter" idx="16"/>
          </p:nvPr>
        </p:nvSpPr>
        <p:spPr>
          <a:xfrm>
            <a:off x="4463816" y="1482120"/>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13" name="Text Placeholder 4"/>
          <p:cNvSpPr>
            <a:spLocks noGrp="1"/>
          </p:cNvSpPr>
          <p:nvPr>
            <p:ph type="body" sz="quarter" idx="17" hasCustomPrompt="1"/>
          </p:nvPr>
        </p:nvSpPr>
        <p:spPr>
          <a:xfrm>
            <a:off x="5555999" y="2601529"/>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4" name="Picture Placeholder 9"/>
          <p:cNvSpPr>
            <a:spLocks noGrp="1"/>
          </p:cNvSpPr>
          <p:nvPr>
            <p:ph type="pic" sz="quarter" idx="18"/>
          </p:nvPr>
        </p:nvSpPr>
        <p:spPr>
          <a:xfrm>
            <a:off x="4474912" y="2601529"/>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15" name="Text Placeholder 4"/>
          <p:cNvSpPr>
            <a:spLocks noGrp="1"/>
          </p:cNvSpPr>
          <p:nvPr>
            <p:ph type="body" sz="quarter" idx="19" hasCustomPrompt="1"/>
          </p:nvPr>
        </p:nvSpPr>
        <p:spPr>
          <a:xfrm>
            <a:off x="5555999" y="3720318"/>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6" name="Picture Placeholder 9"/>
          <p:cNvSpPr>
            <a:spLocks noGrp="1"/>
          </p:cNvSpPr>
          <p:nvPr>
            <p:ph type="pic" sz="quarter" idx="20"/>
          </p:nvPr>
        </p:nvSpPr>
        <p:spPr>
          <a:xfrm>
            <a:off x="4474912" y="3720318"/>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17" name="Text Placeholder 4"/>
          <p:cNvSpPr>
            <a:spLocks noGrp="1"/>
          </p:cNvSpPr>
          <p:nvPr>
            <p:ph type="body" sz="quarter" idx="21" hasCustomPrompt="1"/>
          </p:nvPr>
        </p:nvSpPr>
        <p:spPr>
          <a:xfrm>
            <a:off x="5550902" y="4799917"/>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8" name="Picture Placeholder 9"/>
          <p:cNvSpPr>
            <a:spLocks noGrp="1"/>
          </p:cNvSpPr>
          <p:nvPr>
            <p:ph type="pic" sz="quarter" idx="22"/>
          </p:nvPr>
        </p:nvSpPr>
        <p:spPr>
          <a:xfrm>
            <a:off x="4469815" y="4799917"/>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2100" y="0"/>
            <a:ext cx="469900" cy="612140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5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decel="5000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decel="50000" fill="hold" grpId="0" nodeType="clickEffect" nodePh="1">
                                  <p:stCondLst>
                                    <p:cond delay="0"/>
                                  </p:stCondLst>
                                  <p:endCondLst>
                                    <p:cond evt="begin" delay="0">
                                      <p:tn val="24"/>
                                    </p:cond>
                                  </p:end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decel="50000" fill="hold" grpId="0" nodeType="withEffect">
                                  <p:stCondLst>
                                    <p:cond delay="0"/>
                                  </p:stCondLst>
                                  <p:childTnLst>
                                    <p:set>
                                      <p:cBhvr>
                                        <p:cTn id="29" dur="1" fill="hold">
                                          <p:stCondLst>
                                            <p:cond delay="0"/>
                                          </p:stCondLst>
                                        </p:cTn>
                                        <p:tgtEl>
                                          <p:spTgt spid="9">
                                            <p:bg/>
                                          </p:spTgt>
                                        </p:tgtEl>
                                        <p:attrNameLst>
                                          <p:attrName>style.visibility</p:attrName>
                                        </p:attrNameLst>
                                      </p:cBhvr>
                                      <p:to>
                                        <p:strVal val="visible"/>
                                      </p:to>
                                    </p:set>
                                    <p:anim calcmode="lin" valueType="num">
                                      <p:cBhvr additive="base">
                                        <p:cTn id="30" dur="500" fill="hold"/>
                                        <p:tgtEl>
                                          <p:spTgt spid="9">
                                            <p:bg/>
                                          </p:spTgt>
                                        </p:tgtEl>
                                        <p:attrNameLst>
                                          <p:attrName>ppt_x</p:attrName>
                                        </p:attrNameLst>
                                      </p:cBhvr>
                                      <p:tavLst>
                                        <p:tav tm="0">
                                          <p:val>
                                            <p:strVal val="#ppt_x"/>
                                          </p:val>
                                        </p:tav>
                                        <p:tav tm="100000">
                                          <p:val>
                                            <p:strVal val="#ppt_x"/>
                                          </p:val>
                                        </p:tav>
                                      </p:tavLst>
                                    </p:anim>
                                    <p:anim calcmode="lin" valueType="num">
                                      <p:cBhvr additive="base">
                                        <p:cTn id="31" dur="500" fill="hold"/>
                                        <p:tgtEl>
                                          <p:spTgt spid="9">
                                            <p:bg/>
                                          </p:spTgt>
                                        </p:tgtEl>
                                        <p:attrNameLst>
                                          <p:attrName>ppt_y</p:attrName>
                                        </p:attrNameLst>
                                      </p:cBhvr>
                                      <p:tavLst>
                                        <p:tav tm="0">
                                          <p:val>
                                            <p:strVal val="0-#ppt_h/2"/>
                                          </p:val>
                                        </p:tav>
                                        <p:tav tm="100000">
                                          <p:val>
                                            <p:strVal val="#ppt_y"/>
                                          </p:val>
                                        </p:tav>
                                      </p:tavLst>
                                    </p:anim>
                                  </p:childTnLst>
                                </p:cTn>
                              </p:par>
                              <p:par>
                                <p:cTn id="32" presetID="2" presetClass="entr" presetSubtype="1" decel="50000" fill="hold" grpId="0"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additive="base">
                                        <p:cTn id="3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decel="50000" fill="hold" grpId="0" nodeType="clickEffect" nodePh="1">
                                  <p:stCondLst>
                                    <p:cond delay="0"/>
                                  </p:stCondLst>
                                  <p:endCondLst>
                                    <p:cond evt="begin" delay="0">
                                      <p:tn val="38"/>
                                    </p:cond>
                                  </p:end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par>
                                <p:cTn id="42" presetID="2" presetClass="entr" presetSubtype="1" decel="50000" fill="hold" grpId="0" nodeType="withEffect">
                                  <p:stCondLst>
                                    <p:cond delay="0"/>
                                  </p:stCondLst>
                                  <p:childTnLst>
                                    <p:set>
                                      <p:cBhvr>
                                        <p:cTn id="43" dur="1" fill="hold">
                                          <p:stCondLst>
                                            <p:cond delay="0"/>
                                          </p:stCondLst>
                                        </p:cTn>
                                        <p:tgtEl>
                                          <p:spTgt spid="11">
                                            <p:bg/>
                                          </p:spTgt>
                                        </p:tgtEl>
                                        <p:attrNameLst>
                                          <p:attrName>style.visibility</p:attrName>
                                        </p:attrNameLst>
                                      </p:cBhvr>
                                      <p:to>
                                        <p:strVal val="visible"/>
                                      </p:to>
                                    </p:set>
                                    <p:anim calcmode="lin" valueType="num">
                                      <p:cBhvr additive="base">
                                        <p:cTn id="44"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bg/>
                                          </p:spTgt>
                                        </p:tgtEl>
                                        <p:attrNameLst>
                                          <p:attrName>ppt_y</p:attrName>
                                        </p:attrNameLst>
                                      </p:cBhvr>
                                      <p:tavLst>
                                        <p:tav tm="0">
                                          <p:val>
                                            <p:strVal val="0-#ppt_h/2"/>
                                          </p:val>
                                        </p:tav>
                                        <p:tav tm="100000">
                                          <p:val>
                                            <p:strVal val="#ppt_y"/>
                                          </p:val>
                                        </p:tav>
                                      </p:tavLst>
                                    </p:anim>
                                  </p:childTnLst>
                                </p:cTn>
                              </p:par>
                              <p:par>
                                <p:cTn id="46" presetID="2" presetClass="entr" presetSubtype="1" decel="50000" fill="hold" grpId="0" nodeType="with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 calcmode="lin" valueType="num">
                                      <p:cBhvr additive="base">
                                        <p:cTn id="4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decel="50000" fill="hold" grpId="0" nodeType="clickEffect" nodePh="1">
                                  <p:stCondLst>
                                    <p:cond delay="0"/>
                                  </p:stCondLst>
                                  <p:endCondLst>
                                    <p:cond evt="begin" delay="0">
                                      <p:tn val="52"/>
                                    </p:cond>
                                  </p:end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par>
                                <p:cTn id="56" presetID="2" presetClass="entr" presetSubtype="1" decel="50000" fill="hold" grpId="0" nodeType="withEffect">
                                  <p:stCondLst>
                                    <p:cond delay="0"/>
                                  </p:stCondLst>
                                  <p:childTnLst>
                                    <p:set>
                                      <p:cBhvr>
                                        <p:cTn id="57" dur="1" fill="hold">
                                          <p:stCondLst>
                                            <p:cond delay="0"/>
                                          </p:stCondLst>
                                        </p:cTn>
                                        <p:tgtEl>
                                          <p:spTgt spid="13">
                                            <p:bg/>
                                          </p:spTgt>
                                        </p:tgtEl>
                                        <p:attrNameLst>
                                          <p:attrName>style.visibility</p:attrName>
                                        </p:attrNameLst>
                                      </p:cBhvr>
                                      <p:to>
                                        <p:strVal val="visible"/>
                                      </p:to>
                                    </p:set>
                                    <p:anim calcmode="lin" valueType="num">
                                      <p:cBhvr additive="base">
                                        <p:cTn id="58"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59" dur="500" fill="hold"/>
                                        <p:tgtEl>
                                          <p:spTgt spid="13">
                                            <p:bg/>
                                          </p:spTgt>
                                        </p:tgtEl>
                                        <p:attrNameLst>
                                          <p:attrName>ppt_y</p:attrName>
                                        </p:attrNameLst>
                                      </p:cBhvr>
                                      <p:tavLst>
                                        <p:tav tm="0">
                                          <p:val>
                                            <p:strVal val="0-#ppt_h/2"/>
                                          </p:val>
                                        </p:tav>
                                        <p:tav tm="100000">
                                          <p:val>
                                            <p:strVal val="#ppt_y"/>
                                          </p:val>
                                        </p:tav>
                                      </p:tavLst>
                                    </p:anim>
                                  </p:childTnLst>
                                </p:cTn>
                              </p:par>
                              <p:par>
                                <p:cTn id="60" presetID="2" presetClass="entr" presetSubtype="1" decel="50000" fill="hold" grpId="0" nodeType="with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 calcmode="lin" valueType="num">
                                      <p:cBhvr additive="base">
                                        <p:cTn id="6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1" decel="50000" fill="hold" grpId="0" nodeType="clickEffect" nodePh="1">
                                  <p:stCondLst>
                                    <p:cond delay="0"/>
                                  </p:stCondLst>
                                  <p:endCondLst>
                                    <p:cond evt="begin" delay="0">
                                      <p:tn val="66"/>
                                    </p:cond>
                                  </p:end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par>
                                <p:cTn id="70" presetID="2" presetClass="entr" presetSubtype="1" decel="50000" fill="hold" grpId="0" nodeType="withEffect">
                                  <p:stCondLst>
                                    <p:cond delay="0"/>
                                  </p:stCondLst>
                                  <p:childTnLst>
                                    <p:set>
                                      <p:cBhvr>
                                        <p:cTn id="71" dur="1" fill="hold">
                                          <p:stCondLst>
                                            <p:cond delay="0"/>
                                          </p:stCondLst>
                                        </p:cTn>
                                        <p:tgtEl>
                                          <p:spTgt spid="15">
                                            <p:bg/>
                                          </p:spTgt>
                                        </p:tgtEl>
                                        <p:attrNameLst>
                                          <p:attrName>style.visibility</p:attrName>
                                        </p:attrNameLst>
                                      </p:cBhvr>
                                      <p:to>
                                        <p:strVal val="visible"/>
                                      </p:to>
                                    </p:set>
                                    <p:anim calcmode="lin" valueType="num">
                                      <p:cBhvr additive="base">
                                        <p:cTn id="72"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73" dur="500" fill="hold"/>
                                        <p:tgtEl>
                                          <p:spTgt spid="15">
                                            <p:bg/>
                                          </p:spTgt>
                                        </p:tgtEl>
                                        <p:attrNameLst>
                                          <p:attrName>ppt_y</p:attrName>
                                        </p:attrNameLst>
                                      </p:cBhvr>
                                      <p:tavLst>
                                        <p:tav tm="0">
                                          <p:val>
                                            <p:strVal val="0-#ppt_h/2"/>
                                          </p:val>
                                        </p:tav>
                                        <p:tav tm="100000">
                                          <p:val>
                                            <p:strVal val="#ppt_y"/>
                                          </p:val>
                                        </p:tav>
                                      </p:tavLst>
                                    </p:anim>
                                  </p:childTnLst>
                                </p:cTn>
                              </p:par>
                              <p:par>
                                <p:cTn id="74" presetID="2" presetClass="entr" presetSubtype="1" decel="50000" fill="hold" grpId="0" nodeType="withEffect">
                                  <p:stCondLst>
                                    <p:cond delay="0"/>
                                  </p:stCondLst>
                                  <p:childTnLst>
                                    <p:set>
                                      <p:cBhvr>
                                        <p:cTn id="75" dur="1" fill="hold">
                                          <p:stCondLst>
                                            <p:cond delay="0"/>
                                          </p:stCondLst>
                                        </p:cTn>
                                        <p:tgtEl>
                                          <p:spTgt spid="15">
                                            <p:txEl>
                                              <p:pRg st="0" end="0"/>
                                            </p:txEl>
                                          </p:spTgt>
                                        </p:tgtEl>
                                        <p:attrNameLst>
                                          <p:attrName>style.visibility</p:attrName>
                                        </p:attrNameLst>
                                      </p:cBhvr>
                                      <p:to>
                                        <p:strVal val="visible"/>
                                      </p:to>
                                    </p:set>
                                    <p:anim calcmode="lin" valueType="num">
                                      <p:cBhvr additive="base">
                                        <p:cTn id="7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decel="50000" fill="hold" grpId="0" nodeType="clickEffect" nodePh="1">
                                  <p:stCondLst>
                                    <p:cond delay="0"/>
                                  </p:stCondLst>
                                  <p:endCondLst>
                                    <p:cond evt="begin" delay="0">
                                      <p:tn val="80"/>
                                    </p:cond>
                                  </p:end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0-#ppt_h/2"/>
                                          </p:val>
                                        </p:tav>
                                        <p:tav tm="100000">
                                          <p:val>
                                            <p:strVal val="#ppt_y"/>
                                          </p:val>
                                        </p:tav>
                                      </p:tavLst>
                                    </p:anim>
                                  </p:childTnLst>
                                </p:cTn>
                              </p:par>
                              <p:par>
                                <p:cTn id="84" presetID="2" presetClass="entr" presetSubtype="1" decel="50000" fill="hold" grpId="0" nodeType="withEffect">
                                  <p:stCondLst>
                                    <p:cond delay="0"/>
                                  </p:stCondLst>
                                  <p:childTnLst>
                                    <p:set>
                                      <p:cBhvr>
                                        <p:cTn id="85" dur="1" fill="hold">
                                          <p:stCondLst>
                                            <p:cond delay="0"/>
                                          </p:stCondLst>
                                        </p:cTn>
                                        <p:tgtEl>
                                          <p:spTgt spid="17">
                                            <p:bg/>
                                          </p:spTgt>
                                        </p:tgtEl>
                                        <p:attrNameLst>
                                          <p:attrName>style.visibility</p:attrName>
                                        </p:attrNameLst>
                                      </p:cBhvr>
                                      <p:to>
                                        <p:strVal val="visible"/>
                                      </p:to>
                                    </p:set>
                                    <p:anim calcmode="lin" valueType="num">
                                      <p:cBhvr additive="base">
                                        <p:cTn id="86"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87" dur="500" fill="hold"/>
                                        <p:tgtEl>
                                          <p:spTgt spid="17">
                                            <p:bg/>
                                          </p:spTgt>
                                        </p:tgtEl>
                                        <p:attrNameLst>
                                          <p:attrName>ppt_y</p:attrName>
                                        </p:attrNameLst>
                                      </p:cBhvr>
                                      <p:tavLst>
                                        <p:tav tm="0">
                                          <p:val>
                                            <p:strVal val="0-#ppt_h/2"/>
                                          </p:val>
                                        </p:tav>
                                        <p:tav tm="100000">
                                          <p:val>
                                            <p:strVal val="#ppt_y"/>
                                          </p:val>
                                        </p:tav>
                                      </p:tavLst>
                                    </p:anim>
                                  </p:childTnLst>
                                </p:cTn>
                              </p:par>
                              <p:par>
                                <p:cTn id="88" presetID="2" presetClass="entr" presetSubtype="1" decel="50000" fill="hold" grpId="0" nodeType="withEffect">
                                  <p:stCondLst>
                                    <p:cond delay="0"/>
                                  </p:stCondLst>
                                  <p:childTnLst>
                                    <p:set>
                                      <p:cBhvr>
                                        <p:cTn id="89" dur="1" fill="hold">
                                          <p:stCondLst>
                                            <p:cond delay="0"/>
                                          </p:stCondLst>
                                        </p:cTn>
                                        <p:tgtEl>
                                          <p:spTgt spid="17">
                                            <p:txEl>
                                              <p:pRg st="0" end="0"/>
                                            </p:txEl>
                                          </p:spTgt>
                                        </p:tgtEl>
                                        <p:attrNameLst>
                                          <p:attrName>style.visibility</p:attrName>
                                        </p:attrNameLst>
                                      </p:cBhvr>
                                      <p:to>
                                        <p:strVal val="visible"/>
                                      </p:to>
                                    </p:set>
                                    <p:anim calcmode="lin" valueType="num">
                                      <p:cBhvr additive="base">
                                        <p:cTn id="9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p:bldP spid="9" grpId="0" build="p" animBg="1">
        <p:tmplLst>
          <p:tmpl>
            <p:tnLst>
              <p:par>
                <p:cTn presetID="2" presetClass="entr" presetSubtype="1" decel="5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0-#ppt_h/2"/>
                          </p:val>
                        </p:tav>
                        <p:tav tm="100000">
                          <p:val>
                            <p:strVal val="#ppt_y"/>
                          </p:val>
                        </p:tav>
                      </p:tavLst>
                    </p:anim>
                  </p:childTnLst>
                </p:cTn>
              </p:par>
            </p:tnLst>
          </p:tmpl>
        </p:tmplLst>
      </p:bldP>
      <p:bldP spid="10" grpId="0"/>
      <p:bldP spid="11" grpId="0" build="p" animBg="1">
        <p:tmplLst>
          <p:tmpl>
            <p:tnLst>
              <p:par>
                <p:cTn presetID="2" presetClass="entr" presetSubtype="1" decel="5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0-#ppt_h/2"/>
                          </p:val>
                        </p:tav>
                        <p:tav tm="100000">
                          <p:val>
                            <p:strVal val="#ppt_y"/>
                          </p:val>
                        </p:tav>
                      </p:tavLst>
                    </p:anim>
                  </p:childTnLst>
                </p:cTn>
              </p:par>
            </p:tnLst>
          </p:tmpl>
        </p:tmplLst>
      </p:bldP>
      <p:bldP spid="12" grpId="0"/>
      <p:bldP spid="13" grpId="0" build="p" animBg="1">
        <p:tmplLst>
          <p:tmpl>
            <p:tnLst>
              <p:par>
                <p:cTn presetID="2" presetClass="entr" presetSubtype="1" decel="5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0-#ppt_h/2"/>
                          </p:val>
                        </p:tav>
                        <p:tav tm="100000">
                          <p:val>
                            <p:strVal val="#ppt_y"/>
                          </p:val>
                        </p:tav>
                      </p:tavLst>
                    </p:anim>
                  </p:childTnLst>
                </p:cTn>
              </p:par>
            </p:tnLst>
          </p:tmpl>
        </p:tmplLst>
      </p:bldP>
      <p:bldP spid="14" grpId="0"/>
      <p:bldP spid="15" grpId="0" build="p" animBg="1">
        <p:tmplLst>
          <p:tmpl>
            <p:tnLst>
              <p:par>
                <p:cTn presetID="2" presetClass="entr" presetSubtype="1" decel="5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p:bldP spid="17" grpId="0" build="p" animBg="1">
        <p:tmplLst>
          <p:tmpl>
            <p:tnLst>
              <p:par>
                <p:cTn presetID="2" presetClass="entr" presetSubtype="1" decel="5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0-#ppt_h/2"/>
                          </p:val>
                        </p:tav>
                        <p:tav tm="100000">
                          <p:val>
                            <p:strVal val="#ppt_y"/>
                          </p:val>
                        </p:tav>
                      </p:tavLst>
                    </p:anim>
                  </p:childTnLst>
                </p:cTn>
              </p:par>
            </p:tnLst>
          </p:tmpl>
        </p:tmplLst>
      </p:bldP>
      <p:bldP spid="18"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Bulle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0000" cy="6120338"/>
          </a:xfrm>
          <a:prstGeom prst="rect">
            <a:avLst/>
          </a:prstGeom>
        </p:spPr>
      </p:pic>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8" name="Text Placeholder 6"/>
          <p:cNvSpPr>
            <a:spLocks noGrp="1"/>
          </p:cNvSpPr>
          <p:nvPr>
            <p:ph type="body" sz="quarter" idx="11" hasCustomPrompt="1"/>
          </p:nvPr>
        </p:nvSpPr>
        <p:spPr>
          <a:xfrm>
            <a:off x="360000" y="1531656"/>
            <a:ext cx="3593429" cy="4489632"/>
          </a:xfrm>
          <a:prstGeom prst="rect">
            <a:avLst/>
          </a:prstGeom>
        </p:spPr>
        <p:txBody>
          <a:bodyPr/>
          <a:lstStyle>
            <a:lvl1pPr marL="0" indent="0">
              <a:lnSpc>
                <a:spcPct val="100000"/>
              </a:lnSpc>
              <a:spcAft>
                <a:spcPts val="1000"/>
              </a:spcAft>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ADD TEXT HERE</a:t>
            </a:r>
          </a:p>
        </p:txBody>
      </p:sp>
      <p:sp>
        <p:nvSpPr>
          <p:cNvPr id="2" name="Title 1"/>
          <p:cNvSpPr>
            <a:spLocks noGrp="1"/>
          </p:cNvSpPr>
          <p:nvPr>
            <p:ph type="title" hasCustomPrompt="1"/>
          </p:nvPr>
        </p:nvSpPr>
        <p:spPr>
          <a:xfrm>
            <a:off x="360000" y="360000"/>
            <a:ext cx="3593767" cy="563231"/>
          </a:xfrm>
          <a:prstGeom prst="rect">
            <a:avLst/>
          </a:prstGeom>
        </p:spPr>
        <p:txBody>
          <a:bodyPr anchor="t" anchorCtr="0">
            <a:spAutoFit/>
          </a:bodyPr>
          <a:lstStyle>
            <a:lvl1pPr>
              <a:defRPr sz="3400" b="1" i="0">
                <a:solidFill>
                  <a:schemeClr val="accent1"/>
                </a:solidFill>
                <a:latin typeface="Arial" charset="0"/>
                <a:ea typeface="Arial" charset="0"/>
                <a:cs typeface="Arial" charset="0"/>
              </a:defRPr>
            </a:lvl1pPr>
          </a:lstStyle>
          <a:p>
            <a:r>
              <a:rPr lang="en-US" dirty="0" smtClean="0"/>
              <a:t>TITLE HERE</a:t>
            </a:r>
            <a:endParaRPr lang="en-US" dirty="0"/>
          </a:p>
        </p:txBody>
      </p:sp>
      <p:sp>
        <p:nvSpPr>
          <p:cNvPr id="9" name="Text Placeholder 4"/>
          <p:cNvSpPr>
            <a:spLocks noGrp="1"/>
          </p:cNvSpPr>
          <p:nvPr>
            <p:ph type="body" sz="quarter" idx="13" hasCustomPrompt="1"/>
          </p:nvPr>
        </p:nvSpPr>
        <p:spPr>
          <a:xfrm>
            <a:off x="5423326" y="435339"/>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0" name="Picture Placeholder 9"/>
          <p:cNvSpPr>
            <a:spLocks noGrp="1"/>
          </p:cNvSpPr>
          <p:nvPr>
            <p:ph type="pic" sz="quarter" idx="14"/>
          </p:nvPr>
        </p:nvSpPr>
        <p:spPr>
          <a:xfrm>
            <a:off x="4558864" y="435338"/>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2100" y="0"/>
            <a:ext cx="469900" cy="6121400"/>
          </a:xfrm>
          <a:prstGeom prst="rect">
            <a:avLst/>
          </a:prstGeom>
        </p:spPr>
      </p:pic>
      <p:sp>
        <p:nvSpPr>
          <p:cNvPr id="20" name="Text Placeholder 4"/>
          <p:cNvSpPr>
            <a:spLocks noGrp="1"/>
          </p:cNvSpPr>
          <p:nvPr>
            <p:ph type="body" sz="quarter" idx="15" hasCustomPrompt="1"/>
          </p:nvPr>
        </p:nvSpPr>
        <p:spPr>
          <a:xfrm>
            <a:off x="5423326" y="1340848"/>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21" name="Picture Placeholder 9"/>
          <p:cNvSpPr>
            <a:spLocks noGrp="1"/>
          </p:cNvSpPr>
          <p:nvPr>
            <p:ph type="pic" sz="quarter" idx="16"/>
          </p:nvPr>
        </p:nvSpPr>
        <p:spPr>
          <a:xfrm>
            <a:off x="4558864" y="1340847"/>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22" name="Text Placeholder 4"/>
          <p:cNvSpPr>
            <a:spLocks noGrp="1"/>
          </p:cNvSpPr>
          <p:nvPr>
            <p:ph type="body" sz="quarter" idx="17" hasCustomPrompt="1"/>
          </p:nvPr>
        </p:nvSpPr>
        <p:spPr>
          <a:xfrm>
            <a:off x="5423326" y="2276952"/>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23" name="Picture Placeholder 9"/>
          <p:cNvSpPr>
            <a:spLocks noGrp="1"/>
          </p:cNvSpPr>
          <p:nvPr>
            <p:ph type="pic" sz="quarter" idx="18"/>
          </p:nvPr>
        </p:nvSpPr>
        <p:spPr>
          <a:xfrm>
            <a:off x="4558864" y="2276951"/>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24" name="Text Placeholder 4"/>
          <p:cNvSpPr>
            <a:spLocks noGrp="1"/>
          </p:cNvSpPr>
          <p:nvPr>
            <p:ph type="body" sz="quarter" idx="19" hasCustomPrompt="1"/>
          </p:nvPr>
        </p:nvSpPr>
        <p:spPr>
          <a:xfrm>
            <a:off x="5423326" y="3213056"/>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25" name="Picture Placeholder 9"/>
          <p:cNvSpPr>
            <a:spLocks noGrp="1"/>
          </p:cNvSpPr>
          <p:nvPr>
            <p:ph type="pic" sz="quarter" idx="20"/>
          </p:nvPr>
        </p:nvSpPr>
        <p:spPr>
          <a:xfrm>
            <a:off x="4558864" y="3213055"/>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26" name="Text Placeholder 4"/>
          <p:cNvSpPr>
            <a:spLocks noGrp="1"/>
          </p:cNvSpPr>
          <p:nvPr>
            <p:ph type="body" sz="quarter" idx="21" hasCustomPrompt="1"/>
          </p:nvPr>
        </p:nvSpPr>
        <p:spPr>
          <a:xfrm>
            <a:off x="5423326" y="4149160"/>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27" name="Picture Placeholder 9"/>
          <p:cNvSpPr>
            <a:spLocks noGrp="1"/>
          </p:cNvSpPr>
          <p:nvPr>
            <p:ph type="pic" sz="quarter" idx="22"/>
          </p:nvPr>
        </p:nvSpPr>
        <p:spPr>
          <a:xfrm>
            <a:off x="4558864" y="4149159"/>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28" name="Text Placeholder 4"/>
          <p:cNvSpPr>
            <a:spLocks noGrp="1"/>
          </p:cNvSpPr>
          <p:nvPr>
            <p:ph type="body" sz="quarter" idx="23" hasCustomPrompt="1"/>
          </p:nvPr>
        </p:nvSpPr>
        <p:spPr>
          <a:xfrm>
            <a:off x="5423326" y="5085264"/>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29" name="Picture Placeholder 9"/>
          <p:cNvSpPr>
            <a:spLocks noGrp="1"/>
          </p:cNvSpPr>
          <p:nvPr>
            <p:ph type="pic" sz="quarter" idx="24"/>
          </p:nvPr>
        </p:nvSpPr>
        <p:spPr>
          <a:xfrm>
            <a:off x="4558864" y="5085263"/>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5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decel="5000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decel="50000" fill="hold" grpId="0" nodeType="clickEffect" nodePh="1">
                                  <p:stCondLst>
                                    <p:cond delay="0"/>
                                  </p:stCondLst>
                                  <p:endCondLst>
                                    <p:cond evt="begin" delay="0">
                                      <p:tn val="24"/>
                                    </p:cond>
                                  </p:end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decel="50000" fill="hold" grpId="0" nodeType="withEffect">
                                  <p:stCondLst>
                                    <p:cond delay="0"/>
                                  </p:stCondLst>
                                  <p:childTnLst>
                                    <p:set>
                                      <p:cBhvr>
                                        <p:cTn id="29" dur="1" fill="hold">
                                          <p:stCondLst>
                                            <p:cond delay="0"/>
                                          </p:stCondLst>
                                        </p:cTn>
                                        <p:tgtEl>
                                          <p:spTgt spid="9">
                                            <p:bg/>
                                          </p:spTgt>
                                        </p:tgtEl>
                                        <p:attrNameLst>
                                          <p:attrName>style.visibility</p:attrName>
                                        </p:attrNameLst>
                                      </p:cBhvr>
                                      <p:to>
                                        <p:strVal val="visible"/>
                                      </p:to>
                                    </p:set>
                                    <p:anim calcmode="lin" valueType="num">
                                      <p:cBhvr additive="base">
                                        <p:cTn id="30" dur="500" fill="hold"/>
                                        <p:tgtEl>
                                          <p:spTgt spid="9">
                                            <p:bg/>
                                          </p:spTgt>
                                        </p:tgtEl>
                                        <p:attrNameLst>
                                          <p:attrName>ppt_x</p:attrName>
                                        </p:attrNameLst>
                                      </p:cBhvr>
                                      <p:tavLst>
                                        <p:tav tm="0">
                                          <p:val>
                                            <p:strVal val="#ppt_x"/>
                                          </p:val>
                                        </p:tav>
                                        <p:tav tm="100000">
                                          <p:val>
                                            <p:strVal val="#ppt_x"/>
                                          </p:val>
                                        </p:tav>
                                      </p:tavLst>
                                    </p:anim>
                                    <p:anim calcmode="lin" valueType="num">
                                      <p:cBhvr additive="base">
                                        <p:cTn id="31" dur="500" fill="hold"/>
                                        <p:tgtEl>
                                          <p:spTgt spid="9">
                                            <p:bg/>
                                          </p:spTgt>
                                        </p:tgtEl>
                                        <p:attrNameLst>
                                          <p:attrName>ppt_y</p:attrName>
                                        </p:attrNameLst>
                                      </p:cBhvr>
                                      <p:tavLst>
                                        <p:tav tm="0">
                                          <p:val>
                                            <p:strVal val="0-#ppt_h/2"/>
                                          </p:val>
                                        </p:tav>
                                        <p:tav tm="100000">
                                          <p:val>
                                            <p:strVal val="#ppt_y"/>
                                          </p:val>
                                        </p:tav>
                                      </p:tavLst>
                                    </p:anim>
                                  </p:childTnLst>
                                </p:cTn>
                              </p:par>
                              <p:par>
                                <p:cTn id="32" presetID="2" presetClass="entr" presetSubtype="1" decel="50000" fill="hold" grpId="0"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 calcmode="lin" valueType="num">
                                      <p:cBhvr additive="base">
                                        <p:cTn id="3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decel="50000" fill="hold" grpId="0" nodeType="clickEffect" nodePh="1">
                                  <p:stCondLst>
                                    <p:cond delay="0"/>
                                  </p:stCondLst>
                                  <p:endCondLst>
                                    <p:cond evt="begin" delay="0">
                                      <p:tn val="38"/>
                                    </p:cond>
                                  </p:end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0-#ppt_h/2"/>
                                          </p:val>
                                        </p:tav>
                                        <p:tav tm="100000">
                                          <p:val>
                                            <p:strVal val="#ppt_y"/>
                                          </p:val>
                                        </p:tav>
                                      </p:tavLst>
                                    </p:anim>
                                  </p:childTnLst>
                                </p:cTn>
                              </p:par>
                              <p:par>
                                <p:cTn id="42" presetID="2" presetClass="entr" presetSubtype="1" decel="50000" fill="hold" grpId="0" nodeType="withEffect">
                                  <p:stCondLst>
                                    <p:cond delay="0"/>
                                  </p:stCondLst>
                                  <p:childTnLst>
                                    <p:set>
                                      <p:cBhvr>
                                        <p:cTn id="43" dur="1" fill="hold">
                                          <p:stCondLst>
                                            <p:cond delay="0"/>
                                          </p:stCondLst>
                                        </p:cTn>
                                        <p:tgtEl>
                                          <p:spTgt spid="20">
                                            <p:bg/>
                                          </p:spTgt>
                                        </p:tgtEl>
                                        <p:attrNameLst>
                                          <p:attrName>style.visibility</p:attrName>
                                        </p:attrNameLst>
                                      </p:cBhvr>
                                      <p:to>
                                        <p:strVal val="visible"/>
                                      </p:to>
                                    </p:set>
                                    <p:anim calcmode="lin" valueType="num">
                                      <p:cBhvr additive="base">
                                        <p:cTn id="44"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20">
                                            <p:bg/>
                                          </p:spTgt>
                                        </p:tgtEl>
                                        <p:attrNameLst>
                                          <p:attrName>ppt_y</p:attrName>
                                        </p:attrNameLst>
                                      </p:cBhvr>
                                      <p:tavLst>
                                        <p:tav tm="0">
                                          <p:val>
                                            <p:strVal val="0-#ppt_h/2"/>
                                          </p:val>
                                        </p:tav>
                                        <p:tav tm="100000">
                                          <p:val>
                                            <p:strVal val="#ppt_y"/>
                                          </p:val>
                                        </p:tav>
                                      </p:tavLst>
                                    </p:anim>
                                  </p:childTnLst>
                                </p:cTn>
                              </p:par>
                              <p:par>
                                <p:cTn id="46" presetID="2" presetClass="entr" presetSubtype="1" decel="50000" fill="hold" grpId="0" nodeType="with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 calcmode="lin" valueType="num">
                                      <p:cBhvr additive="base">
                                        <p:cTn id="4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decel="50000" fill="hold" grpId="0" nodeType="clickEffect" nodePh="1">
                                  <p:stCondLst>
                                    <p:cond delay="0"/>
                                  </p:stCondLst>
                                  <p:endCondLst>
                                    <p:cond evt="begin" delay="0">
                                      <p:tn val="52"/>
                                    </p:cond>
                                  </p:end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0-#ppt_h/2"/>
                                          </p:val>
                                        </p:tav>
                                        <p:tav tm="100000">
                                          <p:val>
                                            <p:strVal val="#ppt_y"/>
                                          </p:val>
                                        </p:tav>
                                      </p:tavLst>
                                    </p:anim>
                                  </p:childTnLst>
                                </p:cTn>
                              </p:par>
                              <p:par>
                                <p:cTn id="56" presetID="2" presetClass="entr" presetSubtype="1" decel="50000" fill="hold" grpId="0" nodeType="withEffect">
                                  <p:stCondLst>
                                    <p:cond delay="0"/>
                                  </p:stCondLst>
                                  <p:childTnLst>
                                    <p:set>
                                      <p:cBhvr>
                                        <p:cTn id="57" dur="1" fill="hold">
                                          <p:stCondLst>
                                            <p:cond delay="0"/>
                                          </p:stCondLst>
                                        </p:cTn>
                                        <p:tgtEl>
                                          <p:spTgt spid="22">
                                            <p:bg/>
                                          </p:spTgt>
                                        </p:tgtEl>
                                        <p:attrNameLst>
                                          <p:attrName>style.visibility</p:attrName>
                                        </p:attrNameLst>
                                      </p:cBhvr>
                                      <p:to>
                                        <p:strVal val="visible"/>
                                      </p:to>
                                    </p:set>
                                    <p:anim calcmode="lin" valueType="num">
                                      <p:cBhvr additive="base">
                                        <p:cTn id="58"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59" dur="500" fill="hold"/>
                                        <p:tgtEl>
                                          <p:spTgt spid="22">
                                            <p:bg/>
                                          </p:spTgt>
                                        </p:tgtEl>
                                        <p:attrNameLst>
                                          <p:attrName>ppt_y</p:attrName>
                                        </p:attrNameLst>
                                      </p:cBhvr>
                                      <p:tavLst>
                                        <p:tav tm="0">
                                          <p:val>
                                            <p:strVal val="0-#ppt_h/2"/>
                                          </p:val>
                                        </p:tav>
                                        <p:tav tm="100000">
                                          <p:val>
                                            <p:strVal val="#ppt_y"/>
                                          </p:val>
                                        </p:tav>
                                      </p:tavLst>
                                    </p:anim>
                                  </p:childTnLst>
                                </p:cTn>
                              </p:par>
                              <p:par>
                                <p:cTn id="60" presetID="2" presetClass="entr" presetSubtype="1" decel="50000" fill="hold" grpId="0" nodeType="with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additive="base">
                                        <p:cTn id="6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1" decel="50000" fill="hold" grpId="0" nodeType="clickEffect" nodePh="1">
                                  <p:stCondLst>
                                    <p:cond delay="0"/>
                                  </p:stCondLst>
                                  <p:endCondLst>
                                    <p:cond evt="begin" delay="0">
                                      <p:tn val="66"/>
                                    </p:cond>
                                  </p:end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0-#ppt_h/2"/>
                                          </p:val>
                                        </p:tav>
                                        <p:tav tm="100000">
                                          <p:val>
                                            <p:strVal val="#ppt_y"/>
                                          </p:val>
                                        </p:tav>
                                      </p:tavLst>
                                    </p:anim>
                                  </p:childTnLst>
                                </p:cTn>
                              </p:par>
                              <p:par>
                                <p:cTn id="70" presetID="2" presetClass="entr" presetSubtype="1" decel="50000" fill="hold" grpId="0" nodeType="withEffect">
                                  <p:stCondLst>
                                    <p:cond delay="0"/>
                                  </p:stCondLst>
                                  <p:childTnLst>
                                    <p:set>
                                      <p:cBhvr>
                                        <p:cTn id="71" dur="1" fill="hold">
                                          <p:stCondLst>
                                            <p:cond delay="0"/>
                                          </p:stCondLst>
                                        </p:cTn>
                                        <p:tgtEl>
                                          <p:spTgt spid="24">
                                            <p:bg/>
                                          </p:spTgt>
                                        </p:tgtEl>
                                        <p:attrNameLst>
                                          <p:attrName>style.visibility</p:attrName>
                                        </p:attrNameLst>
                                      </p:cBhvr>
                                      <p:to>
                                        <p:strVal val="visible"/>
                                      </p:to>
                                    </p:set>
                                    <p:anim calcmode="lin" valueType="num">
                                      <p:cBhvr additive="base">
                                        <p:cTn id="72"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73" dur="500" fill="hold"/>
                                        <p:tgtEl>
                                          <p:spTgt spid="24">
                                            <p:bg/>
                                          </p:spTgt>
                                        </p:tgtEl>
                                        <p:attrNameLst>
                                          <p:attrName>ppt_y</p:attrName>
                                        </p:attrNameLst>
                                      </p:cBhvr>
                                      <p:tavLst>
                                        <p:tav tm="0">
                                          <p:val>
                                            <p:strVal val="0-#ppt_h/2"/>
                                          </p:val>
                                        </p:tav>
                                        <p:tav tm="100000">
                                          <p:val>
                                            <p:strVal val="#ppt_y"/>
                                          </p:val>
                                        </p:tav>
                                      </p:tavLst>
                                    </p:anim>
                                  </p:childTnLst>
                                </p:cTn>
                              </p:par>
                              <p:par>
                                <p:cTn id="74" presetID="2" presetClass="entr" presetSubtype="1" decel="50000" fill="hold" grpId="0" nodeType="withEffect">
                                  <p:stCondLst>
                                    <p:cond delay="0"/>
                                  </p:stCondLst>
                                  <p:childTnLst>
                                    <p:set>
                                      <p:cBhvr>
                                        <p:cTn id="75" dur="1" fill="hold">
                                          <p:stCondLst>
                                            <p:cond delay="0"/>
                                          </p:stCondLst>
                                        </p:cTn>
                                        <p:tgtEl>
                                          <p:spTgt spid="24">
                                            <p:txEl>
                                              <p:pRg st="0" end="0"/>
                                            </p:txEl>
                                          </p:spTgt>
                                        </p:tgtEl>
                                        <p:attrNameLst>
                                          <p:attrName>style.visibility</p:attrName>
                                        </p:attrNameLst>
                                      </p:cBhvr>
                                      <p:to>
                                        <p:strVal val="visible"/>
                                      </p:to>
                                    </p:set>
                                    <p:anim calcmode="lin" valueType="num">
                                      <p:cBhvr additive="base">
                                        <p:cTn id="7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decel="50000" fill="hold" grpId="0" nodeType="clickEffect" nodePh="1">
                                  <p:stCondLst>
                                    <p:cond delay="0"/>
                                  </p:stCondLst>
                                  <p:endCondLst>
                                    <p:cond evt="begin" delay="0">
                                      <p:tn val="80"/>
                                    </p:cond>
                                  </p:end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ppt_x"/>
                                          </p:val>
                                        </p:tav>
                                        <p:tav tm="100000">
                                          <p:val>
                                            <p:strVal val="#ppt_x"/>
                                          </p:val>
                                        </p:tav>
                                      </p:tavLst>
                                    </p:anim>
                                    <p:anim calcmode="lin" valueType="num">
                                      <p:cBhvr additive="base">
                                        <p:cTn id="83" dur="500" fill="hold"/>
                                        <p:tgtEl>
                                          <p:spTgt spid="27"/>
                                        </p:tgtEl>
                                        <p:attrNameLst>
                                          <p:attrName>ppt_y</p:attrName>
                                        </p:attrNameLst>
                                      </p:cBhvr>
                                      <p:tavLst>
                                        <p:tav tm="0">
                                          <p:val>
                                            <p:strVal val="0-#ppt_h/2"/>
                                          </p:val>
                                        </p:tav>
                                        <p:tav tm="100000">
                                          <p:val>
                                            <p:strVal val="#ppt_y"/>
                                          </p:val>
                                        </p:tav>
                                      </p:tavLst>
                                    </p:anim>
                                  </p:childTnLst>
                                </p:cTn>
                              </p:par>
                              <p:par>
                                <p:cTn id="84" presetID="2" presetClass="entr" presetSubtype="1" decel="50000" fill="hold" grpId="0" nodeType="withEffect">
                                  <p:stCondLst>
                                    <p:cond delay="0"/>
                                  </p:stCondLst>
                                  <p:childTnLst>
                                    <p:set>
                                      <p:cBhvr>
                                        <p:cTn id="85" dur="1" fill="hold">
                                          <p:stCondLst>
                                            <p:cond delay="0"/>
                                          </p:stCondLst>
                                        </p:cTn>
                                        <p:tgtEl>
                                          <p:spTgt spid="26">
                                            <p:bg/>
                                          </p:spTgt>
                                        </p:tgtEl>
                                        <p:attrNameLst>
                                          <p:attrName>style.visibility</p:attrName>
                                        </p:attrNameLst>
                                      </p:cBhvr>
                                      <p:to>
                                        <p:strVal val="visible"/>
                                      </p:to>
                                    </p:set>
                                    <p:anim calcmode="lin" valueType="num">
                                      <p:cBhvr additive="base">
                                        <p:cTn id="86" dur="500" fill="hold"/>
                                        <p:tgtEl>
                                          <p:spTgt spid="26">
                                            <p:bg/>
                                          </p:spTgt>
                                        </p:tgtEl>
                                        <p:attrNameLst>
                                          <p:attrName>ppt_x</p:attrName>
                                        </p:attrNameLst>
                                      </p:cBhvr>
                                      <p:tavLst>
                                        <p:tav tm="0">
                                          <p:val>
                                            <p:strVal val="#ppt_x"/>
                                          </p:val>
                                        </p:tav>
                                        <p:tav tm="100000">
                                          <p:val>
                                            <p:strVal val="#ppt_x"/>
                                          </p:val>
                                        </p:tav>
                                      </p:tavLst>
                                    </p:anim>
                                    <p:anim calcmode="lin" valueType="num">
                                      <p:cBhvr additive="base">
                                        <p:cTn id="87" dur="500" fill="hold"/>
                                        <p:tgtEl>
                                          <p:spTgt spid="26">
                                            <p:bg/>
                                          </p:spTgt>
                                        </p:tgtEl>
                                        <p:attrNameLst>
                                          <p:attrName>ppt_y</p:attrName>
                                        </p:attrNameLst>
                                      </p:cBhvr>
                                      <p:tavLst>
                                        <p:tav tm="0">
                                          <p:val>
                                            <p:strVal val="0-#ppt_h/2"/>
                                          </p:val>
                                        </p:tav>
                                        <p:tav tm="100000">
                                          <p:val>
                                            <p:strVal val="#ppt_y"/>
                                          </p:val>
                                        </p:tav>
                                      </p:tavLst>
                                    </p:anim>
                                  </p:childTnLst>
                                </p:cTn>
                              </p:par>
                              <p:par>
                                <p:cTn id="88" presetID="2" presetClass="entr" presetSubtype="1" decel="50000" fill="hold" grpId="0" nodeType="withEffect">
                                  <p:stCondLst>
                                    <p:cond delay="0"/>
                                  </p:stCondLst>
                                  <p:childTnLst>
                                    <p:set>
                                      <p:cBhvr>
                                        <p:cTn id="89" dur="1" fill="hold">
                                          <p:stCondLst>
                                            <p:cond delay="0"/>
                                          </p:stCondLst>
                                        </p:cTn>
                                        <p:tgtEl>
                                          <p:spTgt spid="26">
                                            <p:txEl>
                                              <p:pRg st="0" end="0"/>
                                            </p:txEl>
                                          </p:spTgt>
                                        </p:tgtEl>
                                        <p:attrNameLst>
                                          <p:attrName>style.visibility</p:attrName>
                                        </p:attrNameLst>
                                      </p:cBhvr>
                                      <p:to>
                                        <p:strVal val="visible"/>
                                      </p:to>
                                    </p:set>
                                    <p:anim calcmode="lin" valueType="num">
                                      <p:cBhvr additive="base">
                                        <p:cTn id="9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1" decel="50000" fill="hold" grpId="0" nodeType="clickEffect" nodePh="1">
                                  <p:stCondLst>
                                    <p:cond delay="0"/>
                                  </p:stCondLst>
                                  <p:endCondLst>
                                    <p:cond evt="begin" delay="0">
                                      <p:tn val="94"/>
                                    </p:cond>
                                  </p:endCondLst>
                                  <p:childTnLst>
                                    <p:set>
                                      <p:cBhvr>
                                        <p:cTn id="95" dur="1" fill="hold">
                                          <p:stCondLst>
                                            <p:cond delay="0"/>
                                          </p:stCondLst>
                                        </p:cTn>
                                        <p:tgtEl>
                                          <p:spTgt spid="29"/>
                                        </p:tgtEl>
                                        <p:attrNameLst>
                                          <p:attrName>style.visibility</p:attrName>
                                        </p:attrNameLst>
                                      </p:cBhvr>
                                      <p:to>
                                        <p:strVal val="visible"/>
                                      </p:to>
                                    </p:set>
                                    <p:anim calcmode="lin" valueType="num">
                                      <p:cBhvr additive="base">
                                        <p:cTn id="96" dur="500" fill="hold"/>
                                        <p:tgtEl>
                                          <p:spTgt spid="29"/>
                                        </p:tgtEl>
                                        <p:attrNameLst>
                                          <p:attrName>ppt_x</p:attrName>
                                        </p:attrNameLst>
                                      </p:cBhvr>
                                      <p:tavLst>
                                        <p:tav tm="0">
                                          <p:val>
                                            <p:strVal val="#ppt_x"/>
                                          </p:val>
                                        </p:tav>
                                        <p:tav tm="100000">
                                          <p:val>
                                            <p:strVal val="#ppt_x"/>
                                          </p:val>
                                        </p:tav>
                                      </p:tavLst>
                                    </p:anim>
                                    <p:anim calcmode="lin" valueType="num">
                                      <p:cBhvr additive="base">
                                        <p:cTn id="97" dur="500" fill="hold"/>
                                        <p:tgtEl>
                                          <p:spTgt spid="29"/>
                                        </p:tgtEl>
                                        <p:attrNameLst>
                                          <p:attrName>ppt_y</p:attrName>
                                        </p:attrNameLst>
                                      </p:cBhvr>
                                      <p:tavLst>
                                        <p:tav tm="0">
                                          <p:val>
                                            <p:strVal val="0-#ppt_h/2"/>
                                          </p:val>
                                        </p:tav>
                                        <p:tav tm="100000">
                                          <p:val>
                                            <p:strVal val="#ppt_y"/>
                                          </p:val>
                                        </p:tav>
                                      </p:tavLst>
                                    </p:anim>
                                  </p:childTnLst>
                                </p:cTn>
                              </p:par>
                              <p:par>
                                <p:cTn id="98" presetID="2" presetClass="entr" presetSubtype="1" decel="50000" fill="hold" grpId="0" nodeType="withEffect">
                                  <p:stCondLst>
                                    <p:cond delay="0"/>
                                  </p:stCondLst>
                                  <p:childTnLst>
                                    <p:set>
                                      <p:cBhvr>
                                        <p:cTn id="99" dur="1" fill="hold">
                                          <p:stCondLst>
                                            <p:cond delay="0"/>
                                          </p:stCondLst>
                                        </p:cTn>
                                        <p:tgtEl>
                                          <p:spTgt spid="28">
                                            <p:bg/>
                                          </p:spTgt>
                                        </p:tgtEl>
                                        <p:attrNameLst>
                                          <p:attrName>style.visibility</p:attrName>
                                        </p:attrNameLst>
                                      </p:cBhvr>
                                      <p:to>
                                        <p:strVal val="visible"/>
                                      </p:to>
                                    </p:set>
                                    <p:anim calcmode="lin" valueType="num">
                                      <p:cBhvr additive="base">
                                        <p:cTn id="100" dur="500" fill="hold"/>
                                        <p:tgtEl>
                                          <p:spTgt spid="28">
                                            <p:bg/>
                                          </p:spTgt>
                                        </p:tgtEl>
                                        <p:attrNameLst>
                                          <p:attrName>ppt_x</p:attrName>
                                        </p:attrNameLst>
                                      </p:cBhvr>
                                      <p:tavLst>
                                        <p:tav tm="0">
                                          <p:val>
                                            <p:strVal val="#ppt_x"/>
                                          </p:val>
                                        </p:tav>
                                        <p:tav tm="100000">
                                          <p:val>
                                            <p:strVal val="#ppt_x"/>
                                          </p:val>
                                        </p:tav>
                                      </p:tavLst>
                                    </p:anim>
                                    <p:anim calcmode="lin" valueType="num">
                                      <p:cBhvr additive="base">
                                        <p:cTn id="101" dur="500" fill="hold"/>
                                        <p:tgtEl>
                                          <p:spTgt spid="28">
                                            <p:bg/>
                                          </p:spTgt>
                                        </p:tgtEl>
                                        <p:attrNameLst>
                                          <p:attrName>ppt_y</p:attrName>
                                        </p:attrNameLst>
                                      </p:cBhvr>
                                      <p:tavLst>
                                        <p:tav tm="0">
                                          <p:val>
                                            <p:strVal val="0-#ppt_h/2"/>
                                          </p:val>
                                        </p:tav>
                                        <p:tav tm="100000">
                                          <p:val>
                                            <p:strVal val="#ppt_y"/>
                                          </p:val>
                                        </p:tav>
                                      </p:tavLst>
                                    </p:anim>
                                  </p:childTnLst>
                                </p:cTn>
                              </p:par>
                              <p:par>
                                <p:cTn id="102" presetID="2" presetClass="entr" presetSubtype="1" decel="50000" fill="hold" grpId="0" nodeType="withEffect">
                                  <p:stCondLst>
                                    <p:cond delay="0"/>
                                  </p:stCondLst>
                                  <p:childTnLst>
                                    <p:set>
                                      <p:cBhvr>
                                        <p:cTn id="103" dur="1" fill="hold">
                                          <p:stCondLst>
                                            <p:cond delay="0"/>
                                          </p:stCondLst>
                                        </p:cTn>
                                        <p:tgtEl>
                                          <p:spTgt spid="28">
                                            <p:txEl>
                                              <p:pRg st="0" end="0"/>
                                            </p:txEl>
                                          </p:spTgt>
                                        </p:tgtEl>
                                        <p:attrNameLst>
                                          <p:attrName>style.visibility</p:attrName>
                                        </p:attrNameLst>
                                      </p:cBhvr>
                                      <p:to>
                                        <p:strVal val="visible"/>
                                      </p:to>
                                    </p:set>
                                    <p:anim calcmode="lin" valueType="num">
                                      <p:cBhvr additive="base">
                                        <p:cTn id="104"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p:bldP spid="9" grpId="0" build="p" animBg="1">
        <p:tmplLst>
          <p:tmpl>
            <p:tnLst>
              <p:par>
                <p:cTn presetID="2" presetClass="entr" presetSubtype="1" decel="5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0-#ppt_h/2"/>
                          </p:val>
                        </p:tav>
                        <p:tav tm="100000">
                          <p:val>
                            <p:strVal val="#ppt_y"/>
                          </p:val>
                        </p:tav>
                      </p:tavLst>
                    </p:anim>
                  </p:childTnLst>
                </p:cTn>
              </p:par>
            </p:tnLst>
          </p:tmpl>
        </p:tmplLst>
      </p:bldP>
      <p:bldP spid="10" grpId="0"/>
      <p:bldP spid="20" grpId="0" build="p" animBg="1">
        <p:tmplLst>
          <p:tmpl>
            <p:tnLst>
              <p:par>
                <p:cTn presetID="2" presetClass="entr" presetSubtype="1" decel="5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p:bldP spid="22" grpId="0" build="p" animBg="1">
        <p:tmplLst>
          <p:tmpl>
            <p:tnLst>
              <p:par>
                <p:cTn presetID="2" presetClass="entr" presetSubtype="1" decel="5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3" grpId="0"/>
      <p:bldP spid="24" grpId="0" build="p" animBg="1">
        <p:tmplLst>
          <p:tmpl>
            <p:tnLst>
              <p:par>
                <p:cTn presetID="2" presetClass="entr" presetSubtype="1" decel="5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p:bldP spid="26" grpId="0" build="p" animBg="1">
        <p:tmplLst>
          <p:tmpl>
            <p:tnLst>
              <p:par>
                <p:cTn presetID="2" presetClass="entr" presetSubtype="1" decel="5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p:bldP spid="28" grpId="0" build="p" animBg="1">
        <p:tmplLst>
          <p:tmpl>
            <p:tnLst>
              <p:par>
                <p:cTn presetID="2" presetClass="entr" presetSubtype="1" decel="5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ject Profile - 5 Bulle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1300" cy="6121400"/>
          </a:xfrm>
          <a:prstGeom prst="rect">
            <a:avLst/>
          </a:prstGeom>
        </p:spPr>
      </p:pic>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8" name="Text Placeholder 6"/>
          <p:cNvSpPr>
            <a:spLocks noGrp="1"/>
          </p:cNvSpPr>
          <p:nvPr>
            <p:ph type="body" sz="quarter" idx="11" hasCustomPrompt="1"/>
          </p:nvPr>
        </p:nvSpPr>
        <p:spPr>
          <a:xfrm>
            <a:off x="360000" y="1628800"/>
            <a:ext cx="3593429" cy="4392488"/>
          </a:xfrm>
          <a:prstGeom prst="rect">
            <a:avLst/>
          </a:prstGeom>
        </p:spPr>
        <p:txBody>
          <a:bodyPr/>
          <a:lstStyle>
            <a:lvl1pPr marL="0" indent="0">
              <a:lnSpc>
                <a:spcPct val="100000"/>
              </a:lnSpc>
              <a:spcAft>
                <a:spcPts val="1000"/>
              </a:spcAft>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ADD TEXT HERE</a:t>
            </a:r>
          </a:p>
        </p:txBody>
      </p:sp>
      <p:sp>
        <p:nvSpPr>
          <p:cNvPr id="2" name="Title 1"/>
          <p:cNvSpPr>
            <a:spLocks noGrp="1"/>
          </p:cNvSpPr>
          <p:nvPr>
            <p:ph type="title" hasCustomPrompt="1"/>
          </p:nvPr>
        </p:nvSpPr>
        <p:spPr>
          <a:xfrm>
            <a:off x="360000" y="540000"/>
            <a:ext cx="3593767" cy="563231"/>
          </a:xfrm>
          <a:prstGeom prst="rect">
            <a:avLst/>
          </a:prstGeom>
        </p:spPr>
        <p:txBody>
          <a:bodyPr anchor="t" anchorCtr="0">
            <a:spAutoFit/>
          </a:bodyPr>
          <a:lstStyle>
            <a:lvl1pPr>
              <a:defRPr sz="3400" b="1" i="0" baseline="0">
                <a:solidFill>
                  <a:schemeClr val="accent1"/>
                </a:solidFill>
                <a:latin typeface="Arial" charset="0"/>
                <a:ea typeface="Arial" charset="0"/>
                <a:cs typeface="Arial" charset="0"/>
              </a:defRPr>
            </a:lvl1pPr>
          </a:lstStyle>
          <a:p>
            <a:r>
              <a:rPr lang="en-US" dirty="0" smtClean="0"/>
              <a:t>TITLE HERE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2100" y="0"/>
            <a:ext cx="469900" cy="6121400"/>
          </a:xfrm>
          <a:prstGeom prst="rect">
            <a:avLst/>
          </a:prstGeom>
        </p:spPr>
      </p:pic>
      <p:sp>
        <p:nvSpPr>
          <p:cNvPr id="5" name="Text Placeholder 4"/>
          <p:cNvSpPr>
            <a:spLocks noGrp="1"/>
          </p:cNvSpPr>
          <p:nvPr>
            <p:ph type="body" sz="quarter" idx="13" hasCustomPrompt="1"/>
          </p:nvPr>
        </p:nvSpPr>
        <p:spPr>
          <a:xfrm>
            <a:off x="5519737" y="510011"/>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0" name="Picture Placeholder 9"/>
          <p:cNvSpPr>
            <a:spLocks noGrp="1"/>
          </p:cNvSpPr>
          <p:nvPr>
            <p:ph type="pic" sz="quarter" idx="14" hasCustomPrompt="1"/>
          </p:nvPr>
        </p:nvSpPr>
        <p:spPr>
          <a:xfrm>
            <a:off x="4438650" y="510011"/>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r>
              <a:rPr lang="en-US" dirty="0" smtClean="0"/>
              <a:t>IMAGE</a:t>
            </a:r>
          </a:p>
          <a:p>
            <a:r>
              <a:rPr lang="en-US" dirty="0" smtClean="0"/>
              <a:t>GOES</a:t>
            </a:r>
          </a:p>
          <a:p>
            <a:r>
              <a:rPr lang="en-US" dirty="0" smtClean="0"/>
              <a:t>HERE</a:t>
            </a:r>
          </a:p>
        </p:txBody>
      </p:sp>
      <p:sp>
        <p:nvSpPr>
          <p:cNvPr id="14" name="Text Placeholder 4"/>
          <p:cNvSpPr>
            <a:spLocks noGrp="1"/>
          </p:cNvSpPr>
          <p:nvPr>
            <p:ph type="body" sz="quarter" idx="15" hasCustomPrompt="1"/>
          </p:nvPr>
        </p:nvSpPr>
        <p:spPr>
          <a:xfrm>
            <a:off x="5519737" y="1628800"/>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6" name="Picture Placeholder 9"/>
          <p:cNvSpPr>
            <a:spLocks noGrp="1"/>
          </p:cNvSpPr>
          <p:nvPr>
            <p:ph type="pic" sz="quarter" idx="16" hasCustomPrompt="1"/>
          </p:nvPr>
        </p:nvSpPr>
        <p:spPr>
          <a:xfrm>
            <a:off x="4438650" y="1628800"/>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r>
              <a:rPr lang="en-US" dirty="0" smtClean="0"/>
              <a:t>IMAGE</a:t>
            </a:r>
          </a:p>
          <a:p>
            <a:r>
              <a:rPr lang="en-US" dirty="0" smtClean="0"/>
              <a:t>GOES</a:t>
            </a:r>
          </a:p>
          <a:p>
            <a:r>
              <a:rPr lang="en-US" dirty="0" smtClean="0"/>
              <a:t>HERE</a:t>
            </a:r>
          </a:p>
        </p:txBody>
      </p:sp>
      <p:sp>
        <p:nvSpPr>
          <p:cNvPr id="17" name="Text Placeholder 4"/>
          <p:cNvSpPr>
            <a:spLocks noGrp="1"/>
          </p:cNvSpPr>
          <p:nvPr>
            <p:ph type="body" sz="quarter" idx="17" hasCustomPrompt="1"/>
          </p:nvPr>
        </p:nvSpPr>
        <p:spPr>
          <a:xfrm>
            <a:off x="5530833" y="2748209"/>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18" name="Picture Placeholder 9"/>
          <p:cNvSpPr>
            <a:spLocks noGrp="1"/>
          </p:cNvSpPr>
          <p:nvPr>
            <p:ph type="pic" sz="quarter" idx="18" hasCustomPrompt="1"/>
          </p:nvPr>
        </p:nvSpPr>
        <p:spPr>
          <a:xfrm>
            <a:off x="4449746" y="2748209"/>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r>
              <a:rPr lang="en-US" dirty="0" smtClean="0"/>
              <a:t>IMAGE</a:t>
            </a:r>
          </a:p>
          <a:p>
            <a:r>
              <a:rPr lang="en-US" dirty="0" smtClean="0"/>
              <a:t>GOES</a:t>
            </a:r>
          </a:p>
          <a:p>
            <a:r>
              <a:rPr lang="en-US" dirty="0" smtClean="0"/>
              <a:t>HERE</a:t>
            </a:r>
          </a:p>
        </p:txBody>
      </p:sp>
      <p:sp>
        <p:nvSpPr>
          <p:cNvPr id="19" name="Text Placeholder 4"/>
          <p:cNvSpPr>
            <a:spLocks noGrp="1"/>
          </p:cNvSpPr>
          <p:nvPr>
            <p:ph type="body" sz="quarter" idx="19" hasCustomPrompt="1"/>
          </p:nvPr>
        </p:nvSpPr>
        <p:spPr>
          <a:xfrm>
            <a:off x="5530833" y="3866998"/>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20" name="Picture Placeholder 9"/>
          <p:cNvSpPr>
            <a:spLocks noGrp="1"/>
          </p:cNvSpPr>
          <p:nvPr>
            <p:ph type="pic" sz="quarter" idx="20" hasCustomPrompt="1"/>
          </p:nvPr>
        </p:nvSpPr>
        <p:spPr>
          <a:xfrm>
            <a:off x="4449746" y="3866998"/>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r>
              <a:rPr lang="en-US" dirty="0" smtClean="0"/>
              <a:t>IMAGE</a:t>
            </a:r>
          </a:p>
          <a:p>
            <a:r>
              <a:rPr lang="en-US" dirty="0" smtClean="0"/>
              <a:t>GOES</a:t>
            </a:r>
          </a:p>
          <a:p>
            <a:r>
              <a:rPr lang="en-US" dirty="0" smtClean="0"/>
              <a:t>HERE</a:t>
            </a:r>
          </a:p>
        </p:txBody>
      </p:sp>
      <p:sp>
        <p:nvSpPr>
          <p:cNvPr id="21" name="Text Placeholder 4"/>
          <p:cNvSpPr>
            <a:spLocks noGrp="1"/>
          </p:cNvSpPr>
          <p:nvPr>
            <p:ph type="body" sz="quarter" idx="21" hasCustomPrompt="1"/>
          </p:nvPr>
        </p:nvSpPr>
        <p:spPr>
          <a:xfrm>
            <a:off x="5525736" y="4946597"/>
            <a:ext cx="5760000" cy="936625"/>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22" name="Picture Placeholder 9"/>
          <p:cNvSpPr>
            <a:spLocks noGrp="1"/>
          </p:cNvSpPr>
          <p:nvPr>
            <p:ph type="pic" sz="quarter" idx="22" hasCustomPrompt="1"/>
          </p:nvPr>
        </p:nvSpPr>
        <p:spPr>
          <a:xfrm>
            <a:off x="4444649" y="4946597"/>
            <a:ext cx="936625" cy="936625"/>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r>
              <a:rPr lang="en-US" dirty="0" smtClean="0"/>
              <a:t>IMAGE</a:t>
            </a:r>
          </a:p>
          <a:p>
            <a:r>
              <a:rPr lang="en-US" dirty="0" smtClean="0"/>
              <a:t>GOES</a:t>
            </a:r>
          </a:p>
          <a:p>
            <a:r>
              <a:rPr lang="en-US" dirty="0" smtClean="0"/>
              <a:t>HERE</a:t>
            </a:r>
          </a:p>
        </p:txBody>
      </p:sp>
      <p:grpSp>
        <p:nvGrpSpPr>
          <p:cNvPr id="12" name="Group 11"/>
          <p:cNvGrpSpPr/>
          <p:nvPr userDrawn="1"/>
        </p:nvGrpSpPr>
        <p:grpSpPr>
          <a:xfrm>
            <a:off x="263352" y="188640"/>
            <a:ext cx="11569848" cy="255648"/>
            <a:chOff x="263352" y="188640"/>
            <a:chExt cx="11569848" cy="255648"/>
          </a:xfrm>
        </p:grpSpPr>
        <p:cxnSp>
          <p:nvCxnSpPr>
            <p:cNvPr id="13" name="Straight Connector 12"/>
            <p:cNvCxnSpPr/>
            <p:nvPr userDrawn="1"/>
          </p:nvCxnSpPr>
          <p:spPr>
            <a:xfrm>
              <a:off x="360000" y="205761"/>
              <a:ext cx="11473200" cy="0"/>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360000" y="188640"/>
              <a:ext cx="1127488"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4" name="TextBox 3"/>
            <p:cNvSpPr txBox="1"/>
            <p:nvPr userDrawn="1"/>
          </p:nvSpPr>
          <p:spPr>
            <a:xfrm>
              <a:off x="263352" y="205761"/>
              <a:ext cx="2135600" cy="238527"/>
            </a:xfrm>
            <a:prstGeom prst="rect">
              <a:avLst/>
            </a:prstGeom>
            <a:noFill/>
          </p:spPr>
          <p:txBody>
            <a:bodyPr wrap="square" rtlCol="0">
              <a:spAutoFit/>
            </a:bodyPr>
            <a:lstStyle/>
            <a:p>
              <a:pPr lvl="0"/>
              <a:r>
                <a:rPr lang="en-US" sz="950" b="1" i="0" dirty="0" smtClean="0">
                  <a:solidFill>
                    <a:schemeClr val="bg1"/>
                  </a:solidFill>
                  <a:latin typeface="Arial" charset="0"/>
                  <a:ea typeface="Arial" charset="0"/>
                  <a:cs typeface="Arial" charset="0"/>
                </a:rPr>
                <a:t>PROJECT PROFILE</a:t>
              </a:r>
              <a:endParaRPr lang="en-US" sz="950" b="1" i="0" dirty="0">
                <a:solidFill>
                  <a:schemeClr val="bg1"/>
                </a:solidFill>
                <a:latin typeface="Arial" charset="0"/>
                <a:ea typeface="Arial" charset="0"/>
                <a:cs typeface="Arial" charset="0"/>
              </a:endParaRP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1" decel="5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decel="5000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1" decel="50000" fill="hold" grpId="0" nodeType="withEffect">
                                  <p:stCondLst>
                                    <p:cond delay="0"/>
                                  </p:stCondLst>
                                  <p:childTnLst>
                                    <p:set>
                                      <p:cBhvr>
                                        <p:cTn id="32" dur="1" fill="hold">
                                          <p:stCondLst>
                                            <p:cond delay="0"/>
                                          </p:stCondLst>
                                        </p:cTn>
                                        <p:tgtEl>
                                          <p:spTgt spid="5">
                                            <p:bg/>
                                          </p:spTgt>
                                        </p:tgtEl>
                                        <p:attrNameLst>
                                          <p:attrName>style.visibility</p:attrName>
                                        </p:attrNameLst>
                                      </p:cBhvr>
                                      <p:to>
                                        <p:strVal val="visible"/>
                                      </p:to>
                                    </p:set>
                                    <p:anim calcmode="lin" valueType="num">
                                      <p:cBhvr additive="base">
                                        <p:cTn id="3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34" dur="500" fill="hold"/>
                                        <p:tgtEl>
                                          <p:spTgt spid="5">
                                            <p:bg/>
                                          </p:spTgt>
                                        </p:tgtEl>
                                        <p:attrNameLst>
                                          <p:attrName>ppt_y</p:attrName>
                                        </p:attrNameLst>
                                      </p:cBhvr>
                                      <p:tavLst>
                                        <p:tav tm="0">
                                          <p:val>
                                            <p:strVal val="0-#ppt_h/2"/>
                                          </p:val>
                                        </p:tav>
                                        <p:tav tm="100000">
                                          <p:val>
                                            <p:strVal val="#ppt_y"/>
                                          </p:val>
                                        </p:tav>
                                      </p:tavLst>
                                    </p:anim>
                                  </p:childTnLst>
                                </p:cTn>
                              </p:par>
                              <p:par>
                                <p:cTn id="35" presetID="2" presetClass="entr" presetSubtype="1" decel="50000"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decel="5000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par>
                                <p:cTn id="45" presetID="2" presetClass="entr" presetSubtype="1" decel="50000" fill="hold" grpId="0" nodeType="withEffect">
                                  <p:stCondLst>
                                    <p:cond delay="0"/>
                                  </p:stCondLst>
                                  <p:childTnLst>
                                    <p:set>
                                      <p:cBhvr>
                                        <p:cTn id="46" dur="1" fill="hold">
                                          <p:stCondLst>
                                            <p:cond delay="0"/>
                                          </p:stCondLst>
                                        </p:cTn>
                                        <p:tgtEl>
                                          <p:spTgt spid="14">
                                            <p:bg/>
                                          </p:spTgt>
                                        </p:tgtEl>
                                        <p:attrNameLst>
                                          <p:attrName>style.visibility</p:attrName>
                                        </p:attrNameLst>
                                      </p:cBhvr>
                                      <p:to>
                                        <p:strVal val="visible"/>
                                      </p:to>
                                    </p:set>
                                    <p:anim calcmode="lin" valueType="num">
                                      <p:cBhvr additive="base">
                                        <p:cTn id="47"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bg/>
                                          </p:spTgt>
                                        </p:tgtEl>
                                        <p:attrNameLst>
                                          <p:attrName>ppt_y</p:attrName>
                                        </p:attrNameLst>
                                      </p:cBhvr>
                                      <p:tavLst>
                                        <p:tav tm="0">
                                          <p:val>
                                            <p:strVal val="0-#ppt_h/2"/>
                                          </p:val>
                                        </p:tav>
                                        <p:tav tm="100000">
                                          <p:val>
                                            <p:strVal val="#ppt_y"/>
                                          </p:val>
                                        </p:tav>
                                      </p:tavLst>
                                    </p:anim>
                                  </p:childTnLst>
                                </p:cTn>
                              </p:par>
                              <p:par>
                                <p:cTn id="49" presetID="2" presetClass="entr" presetSubtype="1" decel="50000" fill="hold" grpId="0" nodeType="with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additive="base">
                                        <p:cTn id="5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decel="5000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0-#ppt_h/2"/>
                                          </p:val>
                                        </p:tav>
                                        <p:tav tm="100000">
                                          <p:val>
                                            <p:strVal val="#ppt_y"/>
                                          </p:val>
                                        </p:tav>
                                      </p:tavLst>
                                    </p:anim>
                                  </p:childTnLst>
                                </p:cTn>
                              </p:par>
                              <p:par>
                                <p:cTn id="59" presetID="2" presetClass="entr" presetSubtype="1" decel="50000" fill="hold" grpId="0" nodeType="withEffect">
                                  <p:stCondLst>
                                    <p:cond delay="0"/>
                                  </p:stCondLst>
                                  <p:childTnLst>
                                    <p:set>
                                      <p:cBhvr>
                                        <p:cTn id="60" dur="1" fill="hold">
                                          <p:stCondLst>
                                            <p:cond delay="0"/>
                                          </p:stCondLst>
                                        </p:cTn>
                                        <p:tgtEl>
                                          <p:spTgt spid="17">
                                            <p:bg/>
                                          </p:spTgt>
                                        </p:tgtEl>
                                        <p:attrNameLst>
                                          <p:attrName>style.visibility</p:attrName>
                                        </p:attrNameLst>
                                      </p:cBhvr>
                                      <p:to>
                                        <p:strVal val="visible"/>
                                      </p:to>
                                    </p:set>
                                    <p:anim calcmode="lin" valueType="num">
                                      <p:cBhvr additive="base">
                                        <p:cTn id="61"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62" dur="500" fill="hold"/>
                                        <p:tgtEl>
                                          <p:spTgt spid="17">
                                            <p:bg/>
                                          </p:spTgt>
                                        </p:tgtEl>
                                        <p:attrNameLst>
                                          <p:attrName>ppt_y</p:attrName>
                                        </p:attrNameLst>
                                      </p:cBhvr>
                                      <p:tavLst>
                                        <p:tav tm="0">
                                          <p:val>
                                            <p:strVal val="0-#ppt_h/2"/>
                                          </p:val>
                                        </p:tav>
                                        <p:tav tm="100000">
                                          <p:val>
                                            <p:strVal val="#ppt_y"/>
                                          </p:val>
                                        </p:tav>
                                      </p:tavLst>
                                    </p:anim>
                                  </p:childTnLst>
                                </p:cTn>
                              </p:par>
                              <p:par>
                                <p:cTn id="63" presetID="2" presetClass="entr" presetSubtype="1" decel="50000" fill="hold" grpId="0" nodeType="with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additive="base">
                                        <p:cTn id="6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decel="50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0-#ppt_h/2"/>
                                          </p:val>
                                        </p:tav>
                                        <p:tav tm="100000">
                                          <p:val>
                                            <p:strVal val="#ppt_y"/>
                                          </p:val>
                                        </p:tav>
                                      </p:tavLst>
                                    </p:anim>
                                  </p:childTnLst>
                                </p:cTn>
                              </p:par>
                              <p:par>
                                <p:cTn id="73" presetID="2" presetClass="entr" presetSubtype="1" decel="50000" fill="hold" grpId="0" nodeType="withEffect">
                                  <p:stCondLst>
                                    <p:cond delay="0"/>
                                  </p:stCondLst>
                                  <p:childTnLst>
                                    <p:set>
                                      <p:cBhvr>
                                        <p:cTn id="74" dur="1" fill="hold">
                                          <p:stCondLst>
                                            <p:cond delay="0"/>
                                          </p:stCondLst>
                                        </p:cTn>
                                        <p:tgtEl>
                                          <p:spTgt spid="19">
                                            <p:bg/>
                                          </p:spTgt>
                                        </p:tgtEl>
                                        <p:attrNameLst>
                                          <p:attrName>style.visibility</p:attrName>
                                        </p:attrNameLst>
                                      </p:cBhvr>
                                      <p:to>
                                        <p:strVal val="visible"/>
                                      </p:to>
                                    </p:set>
                                    <p:anim calcmode="lin" valueType="num">
                                      <p:cBhvr additive="base">
                                        <p:cTn id="75" dur="500" fill="hold"/>
                                        <p:tgtEl>
                                          <p:spTgt spid="19">
                                            <p:bg/>
                                          </p:spTgt>
                                        </p:tgtEl>
                                        <p:attrNameLst>
                                          <p:attrName>ppt_x</p:attrName>
                                        </p:attrNameLst>
                                      </p:cBhvr>
                                      <p:tavLst>
                                        <p:tav tm="0">
                                          <p:val>
                                            <p:strVal val="#ppt_x"/>
                                          </p:val>
                                        </p:tav>
                                        <p:tav tm="100000">
                                          <p:val>
                                            <p:strVal val="#ppt_x"/>
                                          </p:val>
                                        </p:tav>
                                      </p:tavLst>
                                    </p:anim>
                                    <p:anim calcmode="lin" valueType="num">
                                      <p:cBhvr additive="base">
                                        <p:cTn id="76" dur="500" fill="hold"/>
                                        <p:tgtEl>
                                          <p:spTgt spid="19">
                                            <p:bg/>
                                          </p:spTgt>
                                        </p:tgtEl>
                                        <p:attrNameLst>
                                          <p:attrName>ppt_y</p:attrName>
                                        </p:attrNameLst>
                                      </p:cBhvr>
                                      <p:tavLst>
                                        <p:tav tm="0">
                                          <p:val>
                                            <p:strVal val="0-#ppt_h/2"/>
                                          </p:val>
                                        </p:tav>
                                        <p:tav tm="100000">
                                          <p:val>
                                            <p:strVal val="#ppt_y"/>
                                          </p:val>
                                        </p:tav>
                                      </p:tavLst>
                                    </p:anim>
                                  </p:childTnLst>
                                </p:cTn>
                              </p:par>
                              <p:par>
                                <p:cTn id="77" presetID="2" presetClass="entr" presetSubtype="1" decel="50000" fill="hold" grpId="0" nodeType="withEffect">
                                  <p:stCondLst>
                                    <p:cond delay="0"/>
                                  </p:stCondLst>
                                  <p:childTnLst>
                                    <p:set>
                                      <p:cBhvr>
                                        <p:cTn id="78" dur="1" fill="hold">
                                          <p:stCondLst>
                                            <p:cond delay="0"/>
                                          </p:stCondLst>
                                        </p:cTn>
                                        <p:tgtEl>
                                          <p:spTgt spid="19">
                                            <p:txEl>
                                              <p:pRg st="0" end="0"/>
                                            </p:txEl>
                                          </p:spTgt>
                                        </p:tgtEl>
                                        <p:attrNameLst>
                                          <p:attrName>style.visibility</p:attrName>
                                        </p:attrNameLst>
                                      </p:cBhvr>
                                      <p:to>
                                        <p:strVal val="visible"/>
                                      </p:to>
                                    </p:set>
                                    <p:anim calcmode="lin" valueType="num">
                                      <p:cBhvr additive="base">
                                        <p:cTn id="7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decel="5000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0-#ppt_h/2"/>
                                          </p:val>
                                        </p:tav>
                                        <p:tav tm="100000">
                                          <p:val>
                                            <p:strVal val="#ppt_y"/>
                                          </p:val>
                                        </p:tav>
                                      </p:tavLst>
                                    </p:anim>
                                  </p:childTnLst>
                                </p:cTn>
                              </p:par>
                              <p:par>
                                <p:cTn id="87" presetID="2" presetClass="entr" presetSubtype="1" decel="50000" fill="hold" grpId="0" nodeType="withEffect">
                                  <p:stCondLst>
                                    <p:cond delay="0"/>
                                  </p:stCondLst>
                                  <p:childTnLst>
                                    <p:set>
                                      <p:cBhvr>
                                        <p:cTn id="88" dur="1" fill="hold">
                                          <p:stCondLst>
                                            <p:cond delay="0"/>
                                          </p:stCondLst>
                                        </p:cTn>
                                        <p:tgtEl>
                                          <p:spTgt spid="21">
                                            <p:bg/>
                                          </p:spTgt>
                                        </p:tgtEl>
                                        <p:attrNameLst>
                                          <p:attrName>style.visibility</p:attrName>
                                        </p:attrNameLst>
                                      </p:cBhvr>
                                      <p:to>
                                        <p:strVal val="visible"/>
                                      </p:to>
                                    </p:set>
                                    <p:anim calcmode="lin" valueType="num">
                                      <p:cBhvr additive="base">
                                        <p:cTn id="89" dur="500" fill="hold"/>
                                        <p:tgtEl>
                                          <p:spTgt spid="21">
                                            <p:bg/>
                                          </p:spTgt>
                                        </p:tgtEl>
                                        <p:attrNameLst>
                                          <p:attrName>ppt_x</p:attrName>
                                        </p:attrNameLst>
                                      </p:cBhvr>
                                      <p:tavLst>
                                        <p:tav tm="0">
                                          <p:val>
                                            <p:strVal val="#ppt_x"/>
                                          </p:val>
                                        </p:tav>
                                        <p:tav tm="100000">
                                          <p:val>
                                            <p:strVal val="#ppt_x"/>
                                          </p:val>
                                        </p:tav>
                                      </p:tavLst>
                                    </p:anim>
                                    <p:anim calcmode="lin" valueType="num">
                                      <p:cBhvr additive="base">
                                        <p:cTn id="90" dur="500" fill="hold"/>
                                        <p:tgtEl>
                                          <p:spTgt spid="21">
                                            <p:bg/>
                                          </p:spTgt>
                                        </p:tgtEl>
                                        <p:attrNameLst>
                                          <p:attrName>ppt_y</p:attrName>
                                        </p:attrNameLst>
                                      </p:cBhvr>
                                      <p:tavLst>
                                        <p:tav tm="0">
                                          <p:val>
                                            <p:strVal val="0-#ppt_h/2"/>
                                          </p:val>
                                        </p:tav>
                                        <p:tav tm="100000">
                                          <p:val>
                                            <p:strVal val="#ppt_y"/>
                                          </p:val>
                                        </p:tav>
                                      </p:tavLst>
                                    </p:anim>
                                  </p:childTnLst>
                                </p:cTn>
                              </p:par>
                              <p:par>
                                <p:cTn id="91" presetID="2" presetClass="entr" presetSubtype="1" decel="50000" fill="hold" grpId="0" nodeType="withEffect">
                                  <p:stCondLst>
                                    <p:cond delay="0"/>
                                  </p:stCondLst>
                                  <p:childTnLst>
                                    <p:set>
                                      <p:cBhvr>
                                        <p:cTn id="92" dur="1" fill="hold">
                                          <p:stCondLst>
                                            <p:cond delay="0"/>
                                          </p:stCondLst>
                                        </p:cTn>
                                        <p:tgtEl>
                                          <p:spTgt spid="21">
                                            <p:txEl>
                                              <p:pRg st="0" end="0"/>
                                            </p:txEl>
                                          </p:spTgt>
                                        </p:tgtEl>
                                        <p:attrNameLst>
                                          <p:attrName>style.visibility</p:attrName>
                                        </p:attrNameLst>
                                      </p:cBhvr>
                                      <p:to>
                                        <p:strVal val="visible"/>
                                      </p:to>
                                    </p:set>
                                    <p:anim calcmode="lin" valueType="num">
                                      <p:cBhvr additive="base">
                                        <p:cTn id="9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p:bldP spid="5" grpId="0" build="p" animBg="1">
        <p:tmplLst>
          <p:tmpl>
            <p:tnLst>
              <p:par>
                <p:cTn presetID="2" presetClass="entr" presetSubtype="1" decel="5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0-#ppt_h/2"/>
                          </p:val>
                        </p:tav>
                        <p:tav tm="100000">
                          <p:val>
                            <p:strVal val="#ppt_y"/>
                          </p:val>
                        </p:tav>
                      </p:tavLst>
                    </p:anim>
                  </p:childTnLst>
                </p:cTn>
              </p:par>
            </p:tnLst>
          </p:tmpl>
        </p:tmplLst>
      </p:bldP>
      <p:bldP spid="10" grpId="0"/>
      <p:bldP spid="14" grpId="0" build="p" animBg="1">
        <p:tmplLst>
          <p:tmpl>
            <p:tnLst>
              <p:par>
                <p:cTn presetID="2" presetClass="entr" presetSubtype="1" decel="5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6" grpId="0"/>
      <p:bldP spid="17" grpId="0" build="p" animBg="1">
        <p:tmplLst>
          <p:tmpl>
            <p:tnLst>
              <p:par>
                <p:cTn presetID="2" presetClass="entr" presetSubtype="1" decel="5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0-#ppt_h/2"/>
                          </p:val>
                        </p:tav>
                        <p:tav tm="100000">
                          <p:val>
                            <p:strVal val="#ppt_y"/>
                          </p:val>
                        </p:tav>
                      </p:tavLst>
                    </p:anim>
                  </p:childTnLst>
                </p:cTn>
              </p:par>
            </p:tnLst>
          </p:tmpl>
        </p:tmplLst>
      </p:bldP>
      <p:bldP spid="18" grpId="0"/>
      <p:bldP spid="19" grpId="0" build="p" animBg="1">
        <p:tmplLst>
          <p:tmpl>
            <p:tnLst>
              <p:par>
                <p:cTn presetID="2" presetClass="entr" presetSubtype="1" decel="5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0-#ppt_h/2"/>
                          </p:val>
                        </p:tav>
                        <p:tav tm="100000">
                          <p:val>
                            <p:strVal val="#ppt_y"/>
                          </p:val>
                        </p:tav>
                      </p:tavLst>
                    </p:anim>
                  </p:childTnLst>
                </p:cTn>
              </p:par>
            </p:tnLst>
          </p:tmpl>
        </p:tmplLst>
      </p:bldP>
      <p:bldP spid="20" grpId="0"/>
      <p:bldP spid="21" grpId="0" build="p" animBg="1">
        <p:tmplLst>
          <p:tmpl>
            <p:tnLst>
              <p:par>
                <p:cTn presetID="2" presetClass="entr" presetSubtype="1" decel="5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ject Profile - 6 Bulle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1300" cy="6121400"/>
          </a:xfrm>
          <a:prstGeom prst="rect">
            <a:avLst/>
          </a:prstGeom>
        </p:spPr>
      </p:pic>
      <p:sp>
        <p:nvSpPr>
          <p:cNvPr id="3" name="Slide Number Placeholder 2"/>
          <p:cNvSpPr>
            <a:spLocks noGrp="1"/>
          </p:cNvSpPr>
          <p:nvPr>
            <p:ph type="sldNum" sz="quarter" idx="10"/>
          </p:nvPr>
        </p:nvSpPr>
        <p:spPr/>
        <p:txBody>
          <a:bodyPr/>
          <a:lstStyle/>
          <a:p>
            <a:fld id="{997C90D2-9194-5D45-84BC-E7BFAB38CFD0}" type="slidenum">
              <a:rPr lang="en-US" smtClean="0"/>
              <a:pPr/>
              <a:t>‹#›</a:t>
            </a:fld>
            <a:endParaRPr lang="en-US" dirty="0"/>
          </a:p>
        </p:txBody>
      </p:sp>
      <p:sp>
        <p:nvSpPr>
          <p:cNvPr id="8" name="Text Placeholder 6"/>
          <p:cNvSpPr>
            <a:spLocks noGrp="1"/>
          </p:cNvSpPr>
          <p:nvPr>
            <p:ph type="body" sz="quarter" idx="11" hasCustomPrompt="1"/>
          </p:nvPr>
        </p:nvSpPr>
        <p:spPr>
          <a:xfrm>
            <a:off x="360000" y="1628800"/>
            <a:ext cx="3593429" cy="4392488"/>
          </a:xfrm>
          <a:prstGeom prst="rect">
            <a:avLst/>
          </a:prstGeom>
        </p:spPr>
        <p:txBody>
          <a:bodyPr/>
          <a:lstStyle>
            <a:lvl1pPr marL="0" indent="0">
              <a:lnSpc>
                <a:spcPct val="100000"/>
              </a:lnSpc>
              <a:spcAft>
                <a:spcPts val="1000"/>
              </a:spcAft>
              <a:buNone/>
              <a:defRPr sz="1600" b="0" i="0">
                <a:solidFill>
                  <a:schemeClr val="bg1"/>
                </a:solidFill>
                <a:latin typeface="Arial" charset="0"/>
                <a:ea typeface="Arial" charset="0"/>
                <a:cs typeface="Arial" charset="0"/>
              </a:defRPr>
            </a:lvl1pPr>
            <a:lvl2pPr marL="457200" indent="0">
              <a:buNone/>
              <a:defRPr sz="1600" b="0" i="0">
                <a:latin typeface="Arial" charset="0"/>
                <a:ea typeface="Arial" charset="0"/>
                <a:cs typeface="Arial" charset="0"/>
              </a:defRPr>
            </a:lvl2pPr>
            <a:lvl3pPr marL="914400" indent="0">
              <a:buNone/>
              <a:defRPr sz="1600" b="0" i="0">
                <a:latin typeface="Arial" charset="0"/>
                <a:ea typeface="Arial" charset="0"/>
                <a:cs typeface="Arial" charset="0"/>
              </a:defRPr>
            </a:lvl3pPr>
            <a:lvl4pPr marL="1371600" indent="0">
              <a:buNone/>
              <a:defRPr sz="1600" b="0" i="0">
                <a:latin typeface="Arial" charset="0"/>
                <a:ea typeface="Arial" charset="0"/>
                <a:cs typeface="Arial" charset="0"/>
              </a:defRPr>
            </a:lvl4pPr>
            <a:lvl5pPr marL="1828800" indent="0">
              <a:buNone/>
              <a:defRPr sz="1600" b="0" i="0">
                <a:latin typeface="Arial" charset="0"/>
                <a:ea typeface="Arial" charset="0"/>
                <a:cs typeface="Arial" charset="0"/>
              </a:defRPr>
            </a:lvl5pPr>
          </a:lstStyle>
          <a:p>
            <a:pPr lvl="0"/>
            <a:r>
              <a:rPr lang="en-US" dirty="0" smtClean="0"/>
              <a:t>ADD TEXT HERE</a:t>
            </a:r>
          </a:p>
        </p:txBody>
      </p:sp>
      <p:sp>
        <p:nvSpPr>
          <p:cNvPr id="2" name="Title 1"/>
          <p:cNvSpPr>
            <a:spLocks noGrp="1"/>
          </p:cNvSpPr>
          <p:nvPr>
            <p:ph type="title" hasCustomPrompt="1"/>
          </p:nvPr>
        </p:nvSpPr>
        <p:spPr>
          <a:xfrm>
            <a:off x="360000" y="540000"/>
            <a:ext cx="3593767" cy="563231"/>
          </a:xfrm>
          <a:prstGeom prst="rect">
            <a:avLst/>
          </a:prstGeom>
        </p:spPr>
        <p:txBody>
          <a:bodyPr anchor="t" anchorCtr="0">
            <a:spAutoFit/>
          </a:bodyPr>
          <a:lstStyle>
            <a:lvl1pPr>
              <a:defRPr sz="3400" b="1" i="0">
                <a:solidFill>
                  <a:schemeClr val="accent1"/>
                </a:solidFill>
                <a:latin typeface="Arial" charset="0"/>
                <a:ea typeface="Arial" charset="0"/>
                <a:cs typeface="Arial" charset="0"/>
              </a:defRPr>
            </a:lvl1pPr>
          </a:lstStyle>
          <a:p>
            <a:r>
              <a:rPr lang="en-US" dirty="0" smtClean="0"/>
              <a:t>TITLE HERE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2100" y="0"/>
            <a:ext cx="469900" cy="6121400"/>
          </a:xfrm>
          <a:prstGeom prst="rect">
            <a:avLst/>
          </a:prstGeom>
        </p:spPr>
      </p:pic>
      <p:grpSp>
        <p:nvGrpSpPr>
          <p:cNvPr id="12" name="Group 11"/>
          <p:cNvGrpSpPr/>
          <p:nvPr userDrawn="1"/>
        </p:nvGrpSpPr>
        <p:grpSpPr>
          <a:xfrm>
            <a:off x="263352" y="188640"/>
            <a:ext cx="11569848" cy="255648"/>
            <a:chOff x="263352" y="188640"/>
            <a:chExt cx="11569848" cy="255648"/>
          </a:xfrm>
        </p:grpSpPr>
        <p:cxnSp>
          <p:nvCxnSpPr>
            <p:cNvPr id="13" name="Straight Connector 12"/>
            <p:cNvCxnSpPr/>
            <p:nvPr userDrawn="1"/>
          </p:nvCxnSpPr>
          <p:spPr>
            <a:xfrm>
              <a:off x="360000" y="205761"/>
              <a:ext cx="11473200" cy="0"/>
            </a:xfrm>
            <a:prstGeom prst="line">
              <a:avLst/>
            </a:prstGeom>
            <a:ln w="1270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360000" y="188640"/>
              <a:ext cx="1127488"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4" name="TextBox 3"/>
            <p:cNvSpPr txBox="1"/>
            <p:nvPr userDrawn="1"/>
          </p:nvSpPr>
          <p:spPr>
            <a:xfrm>
              <a:off x="263352" y="205761"/>
              <a:ext cx="2135600" cy="238527"/>
            </a:xfrm>
            <a:prstGeom prst="rect">
              <a:avLst/>
            </a:prstGeom>
            <a:noFill/>
          </p:spPr>
          <p:txBody>
            <a:bodyPr wrap="square" rtlCol="0">
              <a:spAutoFit/>
            </a:bodyPr>
            <a:lstStyle/>
            <a:p>
              <a:pPr lvl="0"/>
              <a:r>
                <a:rPr lang="en-US" sz="950" b="1" i="0" dirty="0" smtClean="0">
                  <a:solidFill>
                    <a:schemeClr val="bg1"/>
                  </a:solidFill>
                  <a:latin typeface="Arial" charset="0"/>
                  <a:ea typeface="Arial" charset="0"/>
                  <a:cs typeface="Arial" charset="0"/>
                </a:rPr>
                <a:t>PROJECT PROFILE</a:t>
              </a:r>
              <a:endParaRPr lang="en-US" sz="950" b="1" i="0" dirty="0">
                <a:solidFill>
                  <a:schemeClr val="bg1"/>
                </a:solidFill>
                <a:latin typeface="Arial" charset="0"/>
                <a:ea typeface="Arial" charset="0"/>
                <a:cs typeface="Arial" charset="0"/>
              </a:endParaRPr>
            </a:p>
          </p:txBody>
        </p:sp>
      </p:grpSp>
      <p:sp>
        <p:nvSpPr>
          <p:cNvPr id="47" name="Text Placeholder 4"/>
          <p:cNvSpPr>
            <a:spLocks noGrp="1"/>
          </p:cNvSpPr>
          <p:nvPr>
            <p:ph type="body" sz="quarter" idx="13" hasCustomPrompt="1"/>
          </p:nvPr>
        </p:nvSpPr>
        <p:spPr>
          <a:xfrm>
            <a:off x="5437410" y="435339"/>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48" name="Picture Placeholder 9"/>
          <p:cNvSpPr>
            <a:spLocks noGrp="1"/>
          </p:cNvSpPr>
          <p:nvPr>
            <p:ph type="pic" sz="quarter" idx="14"/>
          </p:nvPr>
        </p:nvSpPr>
        <p:spPr>
          <a:xfrm>
            <a:off x="4572948" y="435338"/>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49" name="Text Placeholder 4"/>
          <p:cNvSpPr>
            <a:spLocks noGrp="1"/>
          </p:cNvSpPr>
          <p:nvPr>
            <p:ph type="body" sz="quarter" idx="15" hasCustomPrompt="1"/>
          </p:nvPr>
        </p:nvSpPr>
        <p:spPr>
          <a:xfrm>
            <a:off x="5437410" y="1340848"/>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50" name="Picture Placeholder 9"/>
          <p:cNvSpPr>
            <a:spLocks noGrp="1"/>
          </p:cNvSpPr>
          <p:nvPr>
            <p:ph type="pic" sz="quarter" idx="16"/>
          </p:nvPr>
        </p:nvSpPr>
        <p:spPr>
          <a:xfrm>
            <a:off x="4572948" y="1340847"/>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51" name="Text Placeholder 4"/>
          <p:cNvSpPr>
            <a:spLocks noGrp="1"/>
          </p:cNvSpPr>
          <p:nvPr>
            <p:ph type="body" sz="quarter" idx="17" hasCustomPrompt="1"/>
          </p:nvPr>
        </p:nvSpPr>
        <p:spPr>
          <a:xfrm>
            <a:off x="5437410" y="2276952"/>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52" name="Picture Placeholder 9"/>
          <p:cNvSpPr>
            <a:spLocks noGrp="1"/>
          </p:cNvSpPr>
          <p:nvPr>
            <p:ph type="pic" sz="quarter" idx="18"/>
          </p:nvPr>
        </p:nvSpPr>
        <p:spPr>
          <a:xfrm>
            <a:off x="4572948" y="2276951"/>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53" name="Text Placeholder 4"/>
          <p:cNvSpPr>
            <a:spLocks noGrp="1"/>
          </p:cNvSpPr>
          <p:nvPr>
            <p:ph type="body" sz="quarter" idx="19" hasCustomPrompt="1"/>
          </p:nvPr>
        </p:nvSpPr>
        <p:spPr>
          <a:xfrm>
            <a:off x="5437410" y="3213056"/>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54" name="Picture Placeholder 9"/>
          <p:cNvSpPr>
            <a:spLocks noGrp="1"/>
          </p:cNvSpPr>
          <p:nvPr>
            <p:ph type="pic" sz="quarter" idx="20"/>
          </p:nvPr>
        </p:nvSpPr>
        <p:spPr>
          <a:xfrm>
            <a:off x="4572948" y="3213055"/>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55" name="Text Placeholder 4"/>
          <p:cNvSpPr>
            <a:spLocks noGrp="1"/>
          </p:cNvSpPr>
          <p:nvPr>
            <p:ph type="body" sz="quarter" idx="21" hasCustomPrompt="1"/>
          </p:nvPr>
        </p:nvSpPr>
        <p:spPr>
          <a:xfrm>
            <a:off x="5437410" y="4149160"/>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56" name="Picture Placeholder 9"/>
          <p:cNvSpPr>
            <a:spLocks noGrp="1"/>
          </p:cNvSpPr>
          <p:nvPr>
            <p:ph type="pic" sz="quarter" idx="22"/>
          </p:nvPr>
        </p:nvSpPr>
        <p:spPr>
          <a:xfrm>
            <a:off x="4572948" y="4149159"/>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
        <p:nvSpPr>
          <p:cNvPr id="57" name="Text Placeholder 4"/>
          <p:cNvSpPr>
            <a:spLocks noGrp="1"/>
          </p:cNvSpPr>
          <p:nvPr>
            <p:ph type="body" sz="quarter" idx="23" hasCustomPrompt="1"/>
          </p:nvPr>
        </p:nvSpPr>
        <p:spPr>
          <a:xfrm>
            <a:off x="5437410" y="5085264"/>
            <a:ext cx="5760000" cy="720000"/>
          </a:xfrm>
          <a:prstGeom prst="rect">
            <a:avLst/>
          </a:prstGeom>
          <a:solidFill>
            <a:schemeClr val="accent1"/>
          </a:solidFill>
        </p:spPr>
        <p:txBody>
          <a:bodyPr lIns="360000" tIns="144000" rIns="360000" bIns="144000" anchor="ctr" anchorCtr="0"/>
          <a:lstStyle>
            <a:lvl1pPr marL="0" indent="0" algn="ctr">
              <a:buNone/>
              <a:defRPr sz="1800" b="0" i="0" baseline="0">
                <a:solidFill>
                  <a:schemeClr val="bg1"/>
                </a:solidFill>
                <a:latin typeface="Arial" charset="0"/>
                <a:ea typeface="Arial" charset="0"/>
                <a:cs typeface="Arial" charset="0"/>
              </a:defRPr>
            </a:lvl1pPr>
            <a:lvl2pPr marL="457200" indent="0">
              <a:buNone/>
              <a:defRPr sz="1600" b="0" i="0">
                <a:solidFill>
                  <a:schemeClr val="bg1"/>
                </a:solidFill>
                <a:latin typeface="Arial" charset="0"/>
                <a:ea typeface="Arial" charset="0"/>
                <a:cs typeface="Arial" charset="0"/>
              </a:defRPr>
            </a:lvl2pPr>
            <a:lvl3pPr marL="914400" indent="0">
              <a:buNone/>
              <a:defRPr sz="1600" b="0" i="0">
                <a:solidFill>
                  <a:schemeClr val="bg1"/>
                </a:solidFill>
                <a:latin typeface="Arial" charset="0"/>
                <a:ea typeface="Arial" charset="0"/>
                <a:cs typeface="Arial" charset="0"/>
              </a:defRPr>
            </a:lvl3pPr>
            <a:lvl4pPr marL="1371600" indent="0">
              <a:buNone/>
              <a:defRPr sz="1600" b="0" i="0">
                <a:solidFill>
                  <a:schemeClr val="bg1"/>
                </a:solidFill>
                <a:latin typeface="Arial" charset="0"/>
                <a:ea typeface="Arial" charset="0"/>
                <a:cs typeface="Arial" charset="0"/>
              </a:defRPr>
            </a:lvl4pPr>
            <a:lvl5pPr marL="1828800" indent="0">
              <a:buNone/>
              <a:defRPr sz="1600" b="0" i="0">
                <a:solidFill>
                  <a:schemeClr val="bg1"/>
                </a:solidFill>
                <a:latin typeface="Arial" charset="0"/>
                <a:ea typeface="Arial" charset="0"/>
                <a:cs typeface="Arial" charset="0"/>
              </a:defRPr>
            </a:lvl5pPr>
          </a:lstStyle>
          <a:p>
            <a:pPr lvl="0"/>
            <a:r>
              <a:rPr lang="en-US" dirty="0" smtClean="0"/>
              <a:t>Add Button Point here</a:t>
            </a:r>
            <a:endParaRPr lang="en-US" dirty="0"/>
          </a:p>
        </p:txBody>
      </p:sp>
      <p:sp>
        <p:nvSpPr>
          <p:cNvPr id="58" name="Picture Placeholder 9"/>
          <p:cNvSpPr>
            <a:spLocks noGrp="1"/>
          </p:cNvSpPr>
          <p:nvPr>
            <p:ph type="pic" sz="quarter" idx="24"/>
          </p:nvPr>
        </p:nvSpPr>
        <p:spPr>
          <a:xfrm>
            <a:off x="4572948" y="5085263"/>
            <a:ext cx="720000" cy="720000"/>
          </a:xfrm>
          <a:prstGeom prst="rect">
            <a:avLst/>
          </a:prstGeom>
          <a:noFill/>
        </p:spPr>
        <p:txBody>
          <a:bodyPr anchor="ctr" anchorCtr="0"/>
          <a:lstStyle>
            <a:lvl1pPr marL="0" indent="0" algn="ctr">
              <a:buNone/>
              <a:defRPr sz="1200" b="1" i="0" baseline="0">
                <a:solidFill>
                  <a:schemeClr val="bg2"/>
                </a:solidFill>
                <a:latin typeface="Arial" charset="0"/>
                <a:ea typeface="Arial" charset="0"/>
                <a:cs typeface="Arial" charset="0"/>
              </a:defRPr>
            </a:lvl1pPr>
          </a:lstStyle>
          <a:p>
            <a:endParaRPr lang="en-US" dirty="0" smtClean="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1" decel="5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decel="50000" fill="hold" grpId="0" nodeType="clickEffect" nodePh="1">
                                  <p:stCondLst>
                                    <p:cond delay="0"/>
                                  </p:stCondLst>
                                  <p:endCondLst>
                                    <p:cond evt="begin" delay="0">
                                      <p:tn val="27"/>
                                    </p:cond>
                                  </p:end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0-#ppt_h/2"/>
                                          </p:val>
                                        </p:tav>
                                        <p:tav tm="100000">
                                          <p:val>
                                            <p:strVal val="#ppt_y"/>
                                          </p:val>
                                        </p:tav>
                                      </p:tavLst>
                                    </p:anim>
                                  </p:childTnLst>
                                </p:cTn>
                              </p:par>
                              <p:par>
                                <p:cTn id="31" presetID="2" presetClass="entr" presetSubtype="1" decel="50000" fill="hold" grpId="0" nodeType="withEffect">
                                  <p:stCondLst>
                                    <p:cond delay="0"/>
                                  </p:stCondLst>
                                  <p:childTnLst>
                                    <p:set>
                                      <p:cBhvr>
                                        <p:cTn id="32" dur="1" fill="hold">
                                          <p:stCondLst>
                                            <p:cond delay="0"/>
                                          </p:stCondLst>
                                        </p:cTn>
                                        <p:tgtEl>
                                          <p:spTgt spid="47">
                                            <p:bg/>
                                          </p:spTgt>
                                        </p:tgtEl>
                                        <p:attrNameLst>
                                          <p:attrName>style.visibility</p:attrName>
                                        </p:attrNameLst>
                                      </p:cBhvr>
                                      <p:to>
                                        <p:strVal val="visible"/>
                                      </p:to>
                                    </p:set>
                                    <p:anim calcmode="lin" valueType="num">
                                      <p:cBhvr additive="base">
                                        <p:cTn id="33" dur="500" fill="hold"/>
                                        <p:tgtEl>
                                          <p:spTgt spid="47">
                                            <p:bg/>
                                          </p:spTgt>
                                        </p:tgtEl>
                                        <p:attrNameLst>
                                          <p:attrName>ppt_x</p:attrName>
                                        </p:attrNameLst>
                                      </p:cBhvr>
                                      <p:tavLst>
                                        <p:tav tm="0">
                                          <p:val>
                                            <p:strVal val="#ppt_x"/>
                                          </p:val>
                                        </p:tav>
                                        <p:tav tm="100000">
                                          <p:val>
                                            <p:strVal val="#ppt_x"/>
                                          </p:val>
                                        </p:tav>
                                      </p:tavLst>
                                    </p:anim>
                                    <p:anim calcmode="lin" valueType="num">
                                      <p:cBhvr additive="base">
                                        <p:cTn id="34" dur="500" fill="hold"/>
                                        <p:tgtEl>
                                          <p:spTgt spid="47">
                                            <p:bg/>
                                          </p:spTgt>
                                        </p:tgtEl>
                                        <p:attrNameLst>
                                          <p:attrName>ppt_y</p:attrName>
                                        </p:attrNameLst>
                                      </p:cBhvr>
                                      <p:tavLst>
                                        <p:tav tm="0">
                                          <p:val>
                                            <p:strVal val="0-#ppt_h/2"/>
                                          </p:val>
                                        </p:tav>
                                        <p:tav tm="100000">
                                          <p:val>
                                            <p:strVal val="#ppt_y"/>
                                          </p:val>
                                        </p:tav>
                                      </p:tavLst>
                                    </p:anim>
                                  </p:childTnLst>
                                </p:cTn>
                              </p:par>
                              <p:par>
                                <p:cTn id="35" presetID="2" presetClass="entr" presetSubtype="1" decel="50000" fill="hold" grpId="0" nodeType="withEffect">
                                  <p:stCondLst>
                                    <p:cond delay="0"/>
                                  </p:stCondLst>
                                  <p:childTnLst>
                                    <p:set>
                                      <p:cBhvr>
                                        <p:cTn id="36" dur="1" fill="hold">
                                          <p:stCondLst>
                                            <p:cond delay="0"/>
                                          </p:stCondLst>
                                        </p:cTn>
                                        <p:tgtEl>
                                          <p:spTgt spid="47">
                                            <p:txEl>
                                              <p:pRg st="0" end="0"/>
                                            </p:txEl>
                                          </p:spTgt>
                                        </p:tgtEl>
                                        <p:attrNameLst>
                                          <p:attrName>style.visibility</p:attrName>
                                        </p:attrNameLst>
                                      </p:cBhvr>
                                      <p:to>
                                        <p:strVal val="visible"/>
                                      </p:to>
                                    </p:set>
                                    <p:anim calcmode="lin" valueType="num">
                                      <p:cBhvr additive="base">
                                        <p:cTn id="3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decel="50000" fill="hold" grpId="0" nodeType="clickEffect" nodePh="1">
                                  <p:stCondLst>
                                    <p:cond delay="0"/>
                                  </p:stCondLst>
                                  <p:endCondLst>
                                    <p:cond evt="begin" delay="0">
                                      <p:tn val="41"/>
                                    </p:cond>
                                  </p:end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0-#ppt_h/2"/>
                                          </p:val>
                                        </p:tav>
                                        <p:tav tm="100000">
                                          <p:val>
                                            <p:strVal val="#ppt_y"/>
                                          </p:val>
                                        </p:tav>
                                      </p:tavLst>
                                    </p:anim>
                                  </p:childTnLst>
                                </p:cTn>
                              </p:par>
                              <p:par>
                                <p:cTn id="45" presetID="2" presetClass="entr" presetSubtype="1" decel="50000" fill="hold" grpId="0" nodeType="withEffect">
                                  <p:stCondLst>
                                    <p:cond delay="0"/>
                                  </p:stCondLst>
                                  <p:childTnLst>
                                    <p:set>
                                      <p:cBhvr>
                                        <p:cTn id="46" dur="1" fill="hold">
                                          <p:stCondLst>
                                            <p:cond delay="0"/>
                                          </p:stCondLst>
                                        </p:cTn>
                                        <p:tgtEl>
                                          <p:spTgt spid="49">
                                            <p:bg/>
                                          </p:spTgt>
                                        </p:tgtEl>
                                        <p:attrNameLst>
                                          <p:attrName>style.visibility</p:attrName>
                                        </p:attrNameLst>
                                      </p:cBhvr>
                                      <p:to>
                                        <p:strVal val="visible"/>
                                      </p:to>
                                    </p:set>
                                    <p:anim calcmode="lin" valueType="num">
                                      <p:cBhvr additive="base">
                                        <p:cTn id="47" dur="500" fill="hold"/>
                                        <p:tgtEl>
                                          <p:spTgt spid="49">
                                            <p:bg/>
                                          </p:spTgt>
                                        </p:tgtEl>
                                        <p:attrNameLst>
                                          <p:attrName>ppt_x</p:attrName>
                                        </p:attrNameLst>
                                      </p:cBhvr>
                                      <p:tavLst>
                                        <p:tav tm="0">
                                          <p:val>
                                            <p:strVal val="#ppt_x"/>
                                          </p:val>
                                        </p:tav>
                                        <p:tav tm="100000">
                                          <p:val>
                                            <p:strVal val="#ppt_x"/>
                                          </p:val>
                                        </p:tav>
                                      </p:tavLst>
                                    </p:anim>
                                    <p:anim calcmode="lin" valueType="num">
                                      <p:cBhvr additive="base">
                                        <p:cTn id="48" dur="500" fill="hold"/>
                                        <p:tgtEl>
                                          <p:spTgt spid="49">
                                            <p:bg/>
                                          </p:spTgt>
                                        </p:tgtEl>
                                        <p:attrNameLst>
                                          <p:attrName>ppt_y</p:attrName>
                                        </p:attrNameLst>
                                      </p:cBhvr>
                                      <p:tavLst>
                                        <p:tav tm="0">
                                          <p:val>
                                            <p:strVal val="0-#ppt_h/2"/>
                                          </p:val>
                                        </p:tav>
                                        <p:tav tm="100000">
                                          <p:val>
                                            <p:strVal val="#ppt_y"/>
                                          </p:val>
                                        </p:tav>
                                      </p:tavLst>
                                    </p:anim>
                                  </p:childTnLst>
                                </p:cTn>
                              </p:par>
                              <p:par>
                                <p:cTn id="49" presetID="2" presetClass="entr" presetSubtype="1" decel="50000" fill="hold" grpId="0" nodeType="withEffect">
                                  <p:stCondLst>
                                    <p:cond delay="0"/>
                                  </p:stCondLst>
                                  <p:childTnLst>
                                    <p:set>
                                      <p:cBhvr>
                                        <p:cTn id="50" dur="1" fill="hold">
                                          <p:stCondLst>
                                            <p:cond delay="0"/>
                                          </p:stCondLst>
                                        </p:cTn>
                                        <p:tgtEl>
                                          <p:spTgt spid="49">
                                            <p:txEl>
                                              <p:pRg st="0" end="0"/>
                                            </p:txEl>
                                          </p:spTgt>
                                        </p:tgtEl>
                                        <p:attrNameLst>
                                          <p:attrName>style.visibility</p:attrName>
                                        </p:attrNameLst>
                                      </p:cBhvr>
                                      <p:to>
                                        <p:strVal val="visible"/>
                                      </p:to>
                                    </p:set>
                                    <p:anim calcmode="lin" valueType="num">
                                      <p:cBhvr additive="base">
                                        <p:cTn id="51"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decel="50000" fill="hold" grpId="0" nodeType="clickEffect" nodePh="1">
                                  <p:stCondLst>
                                    <p:cond delay="0"/>
                                  </p:stCondLst>
                                  <p:endCondLst>
                                    <p:cond evt="begin" delay="0">
                                      <p:tn val="55"/>
                                    </p:cond>
                                  </p:end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0-#ppt_h/2"/>
                                          </p:val>
                                        </p:tav>
                                        <p:tav tm="100000">
                                          <p:val>
                                            <p:strVal val="#ppt_y"/>
                                          </p:val>
                                        </p:tav>
                                      </p:tavLst>
                                    </p:anim>
                                  </p:childTnLst>
                                </p:cTn>
                              </p:par>
                              <p:par>
                                <p:cTn id="59" presetID="2" presetClass="entr" presetSubtype="1" decel="50000" fill="hold" grpId="0" nodeType="withEffect">
                                  <p:stCondLst>
                                    <p:cond delay="0"/>
                                  </p:stCondLst>
                                  <p:childTnLst>
                                    <p:set>
                                      <p:cBhvr>
                                        <p:cTn id="60" dur="1" fill="hold">
                                          <p:stCondLst>
                                            <p:cond delay="0"/>
                                          </p:stCondLst>
                                        </p:cTn>
                                        <p:tgtEl>
                                          <p:spTgt spid="51">
                                            <p:bg/>
                                          </p:spTgt>
                                        </p:tgtEl>
                                        <p:attrNameLst>
                                          <p:attrName>style.visibility</p:attrName>
                                        </p:attrNameLst>
                                      </p:cBhvr>
                                      <p:to>
                                        <p:strVal val="visible"/>
                                      </p:to>
                                    </p:set>
                                    <p:anim calcmode="lin" valueType="num">
                                      <p:cBhvr additive="base">
                                        <p:cTn id="61" dur="500" fill="hold"/>
                                        <p:tgtEl>
                                          <p:spTgt spid="51">
                                            <p:bg/>
                                          </p:spTgt>
                                        </p:tgtEl>
                                        <p:attrNameLst>
                                          <p:attrName>ppt_x</p:attrName>
                                        </p:attrNameLst>
                                      </p:cBhvr>
                                      <p:tavLst>
                                        <p:tav tm="0">
                                          <p:val>
                                            <p:strVal val="#ppt_x"/>
                                          </p:val>
                                        </p:tav>
                                        <p:tav tm="100000">
                                          <p:val>
                                            <p:strVal val="#ppt_x"/>
                                          </p:val>
                                        </p:tav>
                                      </p:tavLst>
                                    </p:anim>
                                    <p:anim calcmode="lin" valueType="num">
                                      <p:cBhvr additive="base">
                                        <p:cTn id="62" dur="500" fill="hold"/>
                                        <p:tgtEl>
                                          <p:spTgt spid="51">
                                            <p:bg/>
                                          </p:spTgt>
                                        </p:tgtEl>
                                        <p:attrNameLst>
                                          <p:attrName>ppt_y</p:attrName>
                                        </p:attrNameLst>
                                      </p:cBhvr>
                                      <p:tavLst>
                                        <p:tav tm="0">
                                          <p:val>
                                            <p:strVal val="0-#ppt_h/2"/>
                                          </p:val>
                                        </p:tav>
                                        <p:tav tm="100000">
                                          <p:val>
                                            <p:strVal val="#ppt_y"/>
                                          </p:val>
                                        </p:tav>
                                      </p:tavLst>
                                    </p:anim>
                                  </p:childTnLst>
                                </p:cTn>
                              </p:par>
                              <p:par>
                                <p:cTn id="63" presetID="2" presetClass="entr" presetSubtype="1" decel="50000" fill="hold" grpId="0" nodeType="withEffect">
                                  <p:stCondLst>
                                    <p:cond delay="0"/>
                                  </p:stCondLst>
                                  <p:childTnLst>
                                    <p:set>
                                      <p:cBhvr>
                                        <p:cTn id="64" dur="1" fill="hold">
                                          <p:stCondLst>
                                            <p:cond delay="0"/>
                                          </p:stCondLst>
                                        </p:cTn>
                                        <p:tgtEl>
                                          <p:spTgt spid="51">
                                            <p:txEl>
                                              <p:pRg st="0" end="0"/>
                                            </p:txEl>
                                          </p:spTgt>
                                        </p:tgtEl>
                                        <p:attrNameLst>
                                          <p:attrName>style.visibility</p:attrName>
                                        </p:attrNameLst>
                                      </p:cBhvr>
                                      <p:to>
                                        <p:strVal val="visible"/>
                                      </p:to>
                                    </p:set>
                                    <p:anim calcmode="lin" valueType="num">
                                      <p:cBhvr additive="base">
                                        <p:cTn id="65"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decel="50000" fill="hold" grpId="0" nodeType="clickEffect" nodePh="1">
                                  <p:stCondLst>
                                    <p:cond delay="0"/>
                                  </p:stCondLst>
                                  <p:endCondLst>
                                    <p:cond evt="begin" delay="0">
                                      <p:tn val="69"/>
                                    </p:cond>
                                  </p:endCondLst>
                                  <p:childTnLst>
                                    <p:set>
                                      <p:cBhvr>
                                        <p:cTn id="70" dur="1" fill="hold">
                                          <p:stCondLst>
                                            <p:cond delay="0"/>
                                          </p:stCondLst>
                                        </p:cTn>
                                        <p:tgtEl>
                                          <p:spTgt spid="54"/>
                                        </p:tgtEl>
                                        <p:attrNameLst>
                                          <p:attrName>style.visibility</p:attrName>
                                        </p:attrNameLst>
                                      </p:cBhvr>
                                      <p:to>
                                        <p:strVal val="visible"/>
                                      </p:to>
                                    </p:set>
                                    <p:anim calcmode="lin" valueType="num">
                                      <p:cBhvr additive="base">
                                        <p:cTn id="71" dur="500" fill="hold"/>
                                        <p:tgtEl>
                                          <p:spTgt spid="54"/>
                                        </p:tgtEl>
                                        <p:attrNameLst>
                                          <p:attrName>ppt_x</p:attrName>
                                        </p:attrNameLst>
                                      </p:cBhvr>
                                      <p:tavLst>
                                        <p:tav tm="0">
                                          <p:val>
                                            <p:strVal val="#ppt_x"/>
                                          </p:val>
                                        </p:tav>
                                        <p:tav tm="100000">
                                          <p:val>
                                            <p:strVal val="#ppt_x"/>
                                          </p:val>
                                        </p:tav>
                                      </p:tavLst>
                                    </p:anim>
                                    <p:anim calcmode="lin" valueType="num">
                                      <p:cBhvr additive="base">
                                        <p:cTn id="72" dur="500" fill="hold"/>
                                        <p:tgtEl>
                                          <p:spTgt spid="54"/>
                                        </p:tgtEl>
                                        <p:attrNameLst>
                                          <p:attrName>ppt_y</p:attrName>
                                        </p:attrNameLst>
                                      </p:cBhvr>
                                      <p:tavLst>
                                        <p:tav tm="0">
                                          <p:val>
                                            <p:strVal val="0-#ppt_h/2"/>
                                          </p:val>
                                        </p:tav>
                                        <p:tav tm="100000">
                                          <p:val>
                                            <p:strVal val="#ppt_y"/>
                                          </p:val>
                                        </p:tav>
                                      </p:tavLst>
                                    </p:anim>
                                  </p:childTnLst>
                                </p:cTn>
                              </p:par>
                              <p:par>
                                <p:cTn id="73" presetID="2" presetClass="entr" presetSubtype="1" decel="50000" fill="hold" grpId="0" nodeType="withEffect">
                                  <p:stCondLst>
                                    <p:cond delay="0"/>
                                  </p:stCondLst>
                                  <p:childTnLst>
                                    <p:set>
                                      <p:cBhvr>
                                        <p:cTn id="74" dur="1" fill="hold">
                                          <p:stCondLst>
                                            <p:cond delay="0"/>
                                          </p:stCondLst>
                                        </p:cTn>
                                        <p:tgtEl>
                                          <p:spTgt spid="53">
                                            <p:bg/>
                                          </p:spTgt>
                                        </p:tgtEl>
                                        <p:attrNameLst>
                                          <p:attrName>style.visibility</p:attrName>
                                        </p:attrNameLst>
                                      </p:cBhvr>
                                      <p:to>
                                        <p:strVal val="visible"/>
                                      </p:to>
                                    </p:set>
                                    <p:anim calcmode="lin" valueType="num">
                                      <p:cBhvr additive="base">
                                        <p:cTn id="75" dur="500" fill="hold"/>
                                        <p:tgtEl>
                                          <p:spTgt spid="53">
                                            <p:bg/>
                                          </p:spTgt>
                                        </p:tgtEl>
                                        <p:attrNameLst>
                                          <p:attrName>ppt_x</p:attrName>
                                        </p:attrNameLst>
                                      </p:cBhvr>
                                      <p:tavLst>
                                        <p:tav tm="0">
                                          <p:val>
                                            <p:strVal val="#ppt_x"/>
                                          </p:val>
                                        </p:tav>
                                        <p:tav tm="100000">
                                          <p:val>
                                            <p:strVal val="#ppt_x"/>
                                          </p:val>
                                        </p:tav>
                                      </p:tavLst>
                                    </p:anim>
                                    <p:anim calcmode="lin" valueType="num">
                                      <p:cBhvr additive="base">
                                        <p:cTn id="76" dur="500" fill="hold"/>
                                        <p:tgtEl>
                                          <p:spTgt spid="53">
                                            <p:bg/>
                                          </p:spTgt>
                                        </p:tgtEl>
                                        <p:attrNameLst>
                                          <p:attrName>ppt_y</p:attrName>
                                        </p:attrNameLst>
                                      </p:cBhvr>
                                      <p:tavLst>
                                        <p:tav tm="0">
                                          <p:val>
                                            <p:strVal val="0-#ppt_h/2"/>
                                          </p:val>
                                        </p:tav>
                                        <p:tav tm="100000">
                                          <p:val>
                                            <p:strVal val="#ppt_y"/>
                                          </p:val>
                                        </p:tav>
                                      </p:tavLst>
                                    </p:anim>
                                  </p:childTnLst>
                                </p:cTn>
                              </p:par>
                              <p:par>
                                <p:cTn id="77" presetID="2" presetClass="entr" presetSubtype="1" decel="50000" fill="hold" grpId="0" nodeType="withEffect">
                                  <p:stCondLst>
                                    <p:cond delay="0"/>
                                  </p:stCondLst>
                                  <p:childTnLst>
                                    <p:set>
                                      <p:cBhvr>
                                        <p:cTn id="78" dur="1" fill="hold">
                                          <p:stCondLst>
                                            <p:cond delay="0"/>
                                          </p:stCondLst>
                                        </p:cTn>
                                        <p:tgtEl>
                                          <p:spTgt spid="53">
                                            <p:txEl>
                                              <p:pRg st="0" end="0"/>
                                            </p:txEl>
                                          </p:spTgt>
                                        </p:tgtEl>
                                        <p:attrNameLst>
                                          <p:attrName>style.visibility</p:attrName>
                                        </p:attrNameLst>
                                      </p:cBhvr>
                                      <p:to>
                                        <p:strVal val="visible"/>
                                      </p:to>
                                    </p:set>
                                    <p:anim calcmode="lin" valueType="num">
                                      <p:cBhvr additive="base">
                                        <p:cTn id="79"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decel="50000" fill="hold" grpId="0" nodeType="clickEffect" nodePh="1">
                                  <p:stCondLst>
                                    <p:cond delay="0"/>
                                  </p:stCondLst>
                                  <p:endCondLst>
                                    <p:cond evt="begin" delay="0">
                                      <p:tn val="83"/>
                                    </p:cond>
                                  </p:endCondLst>
                                  <p:childTnLst>
                                    <p:set>
                                      <p:cBhvr>
                                        <p:cTn id="84" dur="1" fill="hold">
                                          <p:stCondLst>
                                            <p:cond delay="0"/>
                                          </p:stCondLst>
                                        </p:cTn>
                                        <p:tgtEl>
                                          <p:spTgt spid="56"/>
                                        </p:tgtEl>
                                        <p:attrNameLst>
                                          <p:attrName>style.visibility</p:attrName>
                                        </p:attrNameLst>
                                      </p:cBhvr>
                                      <p:to>
                                        <p:strVal val="visible"/>
                                      </p:to>
                                    </p:set>
                                    <p:anim calcmode="lin" valueType="num">
                                      <p:cBhvr additive="base">
                                        <p:cTn id="85" dur="500" fill="hold"/>
                                        <p:tgtEl>
                                          <p:spTgt spid="56"/>
                                        </p:tgtEl>
                                        <p:attrNameLst>
                                          <p:attrName>ppt_x</p:attrName>
                                        </p:attrNameLst>
                                      </p:cBhvr>
                                      <p:tavLst>
                                        <p:tav tm="0">
                                          <p:val>
                                            <p:strVal val="#ppt_x"/>
                                          </p:val>
                                        </p:tav>
                                        <p:tav tm="100000">
                                          <p:val>
                                            <p:strVal val="#ppt_x"/>
                                          </p:val>
                                        </p:tav>
                                      </p:tavLst>
                                    </p:anim>
                                    <p:anim calcmode="lin" valueType="num">
                                      <p:cBhvr additive="base">
                                        <p:cTn id="86" dur="500" fill="hold"/>
                                        <p:tgtEl>
                                          <p:spTgt spid="56"/>
                                        </p:tgtEl>
                                        <p:attrNameLst>
                                          <p:attrName>ppt_y</p:attrName>
                                        </p:attrNameLst>
                                      </p:cBhvr>
                                      <p:tavLst>
                                        <p:tav tm="0">
                                          <p:val>
                                            <p:strVal val="0-#ppt_h/2"/>
                                          </p:val>
                                        </p:tav>
                                        <p:tav tm="100000">
                                          <p:val>
                                            <p:strVal val="#ppt_y"/>
                                          </p:val>
                                        </p:tav>
                                      </p:tavLst>
                                    </p:anim>
                                  </p:childTnLst>
                                </p:cTn>
                              </p:par>
                              <p:par>
                                <p:cTn id="87" presetID="2" presetClass="entr" presetSubtype="1" decel="50000" fill="hold" grpId="0" nodeType="withEffect">
                                  <p:stCondLst>
                                    <p:cond delay="0"/>
                                  </p:stCondLst>
                                  <p:childTnLst>
                                    <p:set>
                                      <p:cBhvr>
                                        <p:cTn id="88" dur="1" fill="hold">
                                          <p:stCondLst>
                                            <p:cond delay="0"/>
                                          </p:stCondLst>
                                        </p:cTn>
                                        <p:tgtEl>
                                          <p:spTgt spid="55">
                                            <p:bg/>
                                          </p:spTgt>
                                        </p:tgtEl>
                                        <p:attrNameLst>
                                          <p:attrName>style.visibility</p:attrName>
                                        </p:attrNameLst>
                                      </p:cBhvr>
                                      <p:to>
                                        <p:strVal val="visible"/>
                                      </p:to>
                                    </p:set>
                                    <p:anim calcmode="lin" valueType="num">
                                      <p:cBhvr additive="base">
                                        <p:cTn id="89" dur="500" fill="hold"/>
                                        <p:tgtEl>
                                          <p:spTgt spid="55">
                                            <p:bg/>
                                          </p:spTgt>
                                        </p:tgtEl>
                                        <p:attrNameLst>
                                          <p:attrName>ppt_x</p:attrName>
                                        </p:attrNameLst>
                                      </p:cBhvr>
                                      <p:tavLst>
                                        <p:tav tm="0">
                                          <p:val>
                                            <p:strVal val="#ppt_x"/>
                                          </p:val>
                                        </p:tav>
                                        <p:tav tm="100000">
                                          <p:val>
                                            <p:strVal val="#ppt_x"/>
                                          </p:val>
                                        </p:tav>
                                      </p:tavLst>
                                    </p:anim>
                                    <p:anim calcmode="lin" valueType="num">
                                      <p:cBhvr additive="base">
                                        <p:cTn id="90" dur="500" fill="hold"/>
                                        <p:tgtEl>
                                          <p:spTgt spid="55">
                                            <p:bg/>
                                          </p:spTgt>
                                        </p:tgtEl>
                                        <p:attrNameLst>
                                          <p:attrName>ppt_y</p:attrName>
                                        </p:attrNameLst>
                                      </p:cBhvr>
                                      <p:tavLst>
                                        <p:tav tm="0">
                                          <p:val>
                                            <p:strVal val="0-#ppt_h/2"/>
                                          </p:val>
                                        </p:tav>
                                        <p:tav tm="100000">
                                          <p:val>
                                            <p:strVal val="#ppt_y"/>
                                          </p:val>
                                        </p:tav>
                                      </p:tavLst>
                                    </p:anim>
                                  </p:childTnLst>
                                </p:cTn>
                              </p:par>
                              <p:par>
                                <p:cTn id="91" presetID="2" presetClass="entr" presetSubtype="1" decel="50000" fill="hold" grpId="0" nodeType="withEffect">
                                  <p:stCondLst>
                                    <p:cond delay="0"/>
                                  </p:stCondLst>
                                  <p:childTnLst>
                                    <p:set>
                                      <p:cBhvr>
                                        <p:cTn id="92" dur="1" fill="hold">
                                          <p:stCondLst>
                                            <p:cond delay="0"/>
                                          </p:stCondLst>
                                        </p:cTn>
                                        <p:tgtEl>
                                          <p:spTgt spid="55">
                                            <p:txEl>
                                              <p:pRg st="0" end="0"/>
                                            </p:txEl>
                                          </p:spTgt>
                                        </p:tgtEl>
                                        <p:attrNameLst>
                                          <p:attrName>style.visibility</p:attrName>
                                        </p:attrNameLst>
                                      </p:cBhvr>
                                      <p:to>
                                        <p:strVal val="visible"/>
                                      </p:to>
                                    </p:set>
                                    <p:anim calcmode="lin" valueType="num">
                                      <p:cBhvr additive="base">
                                        <p:cTn id="93"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1" decel="50000" fill="hold" grpId="0" nodeType="clickEffect" nodePh="1">
                                  <p:stCondLst>
                                    <p:cond delay="0"/>
                                  </p:stCondLst>
                                  <p:endCondLst>
                                    <p:cond evt="begin" delay="0">
                                      <p:tn val="97"/>
                                    </p:cond>
                                  </p:endCondLst>
                                  <p:childTnLst>
                                    <p:set>
                                      <p:cBhvr>
                                        <p:cTn id="98" dur="1" fill="hold">
                                          <p:stCondLst>
                                            <p:cond delay="0"/>
                                          </p:stCondLst>
                                        </p:cTn>
                                        <p:tgtEl>
                                          <p:spTgt spid="58"/>
                                        </p:tgtEl>
                                        <p:attrNameLst>
                                          <p:attrName>style.visibility</p:attrName>
                                        </p:attrNameLst>
                                      </p:cBhvr>
                                      <p:to>
                                        <p:strVal val="visible"/>
                                      </p:to>
                                    </p:set>
                                    <p:anim calcmode="lin" valueType="num">
                                      <p:cBhvr additive="base">
                                        <p:cTn id="99" dur="500" fill="hold"/>
                                        <p:tgtEl>
                                          <p:spTgt spid="58"/>
                                        </p:tgtEl>
                                        <p:attrNameLst>
                                          <p:attrName>ppt_x</p:attrName>
                                        </p:attrNameLst>
                                      </p:cBhvr>
                                      <p:tavLst>
                                        <p:tav tm="0">
                                          <p:val>
                                            <p:strVal val="#ppt_x"/>
                                          </p:val>
                                        </p:tav>
                                        <p:tav tm="100000">
                                          <p:val>
                                            <p:strVal val="#ppt_x"/>
                                          </p:val>
                                        </p:tav>
                                      </p:tavLst>
                                    </p:anim>
                                    <p:anim calcmode="lin" valueType="num">
                                      <p:cBhvr additive="base">
                                        <p:cTn id="100" dur="500" fill="hold"/>
                                        <p:tgtEl>
                                          <p:spTgt spid="58"/>
                                        </p:tgtEl>
                                        <p:attrNameLst>
                                          <p:attrName>ppt_y</p:attrName>
                                        </p:attrNameLst>
                                      </p:cBhvr>
                                      <p:tavLst>
                                        <p:tav tm="0">
                                          <p:val>
                                            <p:strVal val="0-#ppt_h/2"/>
                                          </p:val>
                                        </p:tav>
                                        <p:tav tm="100000">
                                          <p:val>
                                            <p:strVal val="#ppt_y"/>
                                          </p:val>
                                        </p:tav>
                                      </p:tavLst>
                                    </p:anim>
                                  </p:childTnLst>
                                </p:cTn>
                              </p:par>
                              <p:par>
                                <p:cTn id="101" presetID="2" presetClass="entr" presetSubtype="1" decel="50000" fill="hold" grpId="0" nodeType="withEffect">
                                  <p:stCondLst>
                                    <p:cond delay="0"/>
                                  </p:stCondLst>
                                  <p:childTnLst>
                                    <p:set>
                                      <p:cBhvr>
                                        <p:cTn id="102" dur="1" fill="hold">
                                          <p:stCondLst>
                                            <p:cond delay="0"/>
                                          </p:stCondLst>
                                        </p:cTn>
                                        <p:tgtEl>
                                          <p:spTgt spid="57">
                                            <p:bg/>
                                          </p:spTgt>
                                        </p:tgtEl>
                                        <p:attrNameLst>
                                          <p:attrName>style.visibility</p:attrName>
                                        </p:attrNameLst>
                                      </p:cBhvr>
                                      <p:to>
                                        <p:strVal val="visible"/>
                                      </p:to>
                                    </p:set>
                                    <p:anim calcmode="lin" valueType="num">
                                      <p:cBhvr additive="base">
                                        <p:cTn id="103" dur="500" fill="hold"/>
                                        <p:tgtEl>
                                          <p:spTgt spid="57">
                                            <p:bg/>
                                          </p:spTgt>
                                        </p:tgtEl>
                                        <p:attrNameLst>
                                          <p:attrName>ppt_x</p:attrName>
                                        </p:attrNameLst>
                                      </p:cBhvr>
                                      <p:tavLst>
                                        <p:tav tm="0">
                                          <p:val>
                                            <p:strVal val="#ppt_x"/>
                                          </p:val>
                                        </p:tav>
                                        <p:tav tm="100000">
                                          <p:val>
                                            <p:strVal val="#ppt_x"/>
                                          </p:val>
                                        </p:tav>
                                      </p:tavLst>
                                    </p:anim>
                                    <p:anim calcmode="lin" valueType="num">
                                      <p:cBhvr additive="base">
                                        <p:cTn id="104" dur="500" fill="hold"/>
                                        <p:tgtEl>
                                          <p:spTgt spid="57">
                                            <p:bg/>
                                          </p:spTgt>
                                        </p:tgtEl>
                                        <p:attrNameLst>
                                          <p:attrName>ppt_y</p:attrName>
                                        </p:attrNameLst>
                                      </p:cBhvr>
                                      <p:tavLst>
                                        <p:tav tm="0">
                                          <p:val>
                                            <p:strVal val="0-#ppt_h/2"/>
                                          </p:val>
                                        </p:tav>
                                        <p:tav tm="100000">
                                          <p:val>
                                            <p:strVal val="#ppt_y"/>
                                          </p:val>
                                        </p:tav>
                                      </p:tavLst>
                                    </p:anim>
                                  </p:childTnLst>
                                </p:cTn>
                              </p:par>
                              <p:par>
                                <p:cTn id="105" presetID="2" presetClass="entr" presetSubtype="1" decel="50000" fill="hold" grpId="0" nodeType="withEffect">
                                  <p:stCondLst>
                                    <p:cond delay="0"/>
                                  </p:stCondLst>
                                  <p:childTnLst>
                                    <p:set>
                                      <p:cBhvr>
                                        <p:cTn id="106" dur="1" fill="hold">
                                          <p:stCondLst>
                                            <p:cond delay="0"/>
                                          </p:stCondLst>
                                        </p:cTn>
                                        <p:tgtEl>
                                          <p:spTgt spid="57">
                                            <p:txEl>
                                              <p:pRg st="0" end="0"/>
                                            </p:txEl>
                                          </p:spTgt>
                                        </p:tgtEl>
                                        <p:attrNameLst>
                                          <p:attrName>style.visibility</p:attrName>
                                        </p:attrNameLst>
                                      </p:cBhvr>
                                      <p:to>
                                        <p:strVal val="visible"/>
                                      </p:to>
                                    </p:set>
                                    <p:anim calcmode="lin" valueType="num">
                                      <p:cBhvr additive="base">
                                        <p:cTn id="10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p:bldP spid="47" grpId="0" build="p" animBg="1">
        <p:tmplLst>
          <p:tmpl>
            <p:tnLst>
              <p:par>
                <p:cTn presetID="2" presetClass="entr" presetSubtype="1" decel="5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ppt_x"/>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ppt_x"/>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48" grpId="0"/>
      <p:bldP spid="49" grpId="0" build="p" animBg="1">
        <p:tmplLst>
          <p:tmpl>
            <p:tnLst>
              <p:par>
                <p:cTn presetID="2" presetClass="entr" presetSubtype="1" decel="5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ppt_x"/>
                          </p:val>
                        </p:tav>
                        <p:tav tm="100000">
                          <p:val>
                            <p:strVal val="#ppt_x"/>
                          </p:val>
                        </p:tav>
                      </p:tavLst>
                    </p:anim>
                    <p:anim calcmode="lin" valueType="num">
                      <p:cBhvr additive="base">
                        <p:cTn dur="500" fill="hold"/>
                        <p:tgtEl>
                          <p:spTgt spid="49"/>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ppt_x"/>
                          </p:val>
                        </p:tav>
                        <p:tav tm="100000">
                          <p:val>
                            <p:strVal val="#ppt_x"/>
                          </p:val>
                        </p:tav>
                      </p:tavLst>
                    </p:anim>
                    <p:anim calcmode="lin" valueType="num">
                      <p:cBhvr additive="base">
                        <p:cTn dur="500" fill="hold"/>
                        <p:tgtEl>
                          <p:spTgt spid="49"/>
                        </p:tgtEl>
                        <p:attrNameLst>
                          <p:attrName>ppt_y</p:attrName>
                        </p:attrNameLst>
                      </p:cBhvr>
                      <p:tavLst>
                        <p:tav tm="0">
                          <p:val>
                            <p:strVal val="0-#ppt_h/2"/>
                          </p:val>
                        </p:tav>
                        <p:tav tm="100000">
                          <p:val>
                            <p:strVal val="#ppt_y"/>
                          </p:val>
                        </p:tav>
                      </p:tavLst>
                    </p:anim>
                  </p:childTnLst>
                </p:cTn>
              </p:par>
            </p:tnLst>
          </p:tmpl>
        </p:tmplLst>
      </p:bldP>
      <p:bldP spid="50" grpId="0"/>
      <p:bldP spid="51" grpId="0" build="p" animBg="1">
        <p:tmplLst>
          <p:tmpl>
            <p:tnLst>
              <p:par>
                <p:cTn presetID="2" presetClass="entr" presetSubtype="1" decel="5000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Lst>
      </p:bldP>
      <p:bldP spid="52" grpId="0"/>
      <p:bldP spid="53" grpId="0" build="p" animBg="1">
        <p:tmplLst>
          <p:tmpl>
            <p:tnLst>
              <p:par>
                <p:cTn presetID="2" presetClass="entr" presetSubtype="1" decel="5000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0-#ppt_h/2"/>
                          </p:val>
                        </p:tav>
                        <p:tav tm="100000">
                          <p:val>
                            <p:strVal val="#ppt_y"/>
                          </p:val>
                        </p:tav>
                      </p:tavLst>
                    </p:anim>
                  </p:childTnLst>
                </p:cTn>
              </p:par>
            </p:tnLst>
          </p:tmpl>
        </p:tmplLst>
      </p:bldP>
      <p:bldP spid="54" grpId="0"/>
      <p:bldP spid="55" grpId="0" build="p" animBg="1">
        <p:tmplLst>
          <p:tmpl>
            <p:tnLst>
              <p:par>
                <p:cTn presetID="2" presetClass="entr" presetSubtype="1" decel="5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P spid="56" grpId="0"/>
      <p:bldP spid="57" grpId="0" build="p" animBg="1">
        <p:tmplLst>
          <p:tmpl>
            <p:tnLst>
              <p:par>
                <p:cTn presetID="2" presetClass="entr" presetSubtype="1" decel="5000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ppt_x"/>
                          </p:val>
                        </p:tav>
                        <p:tav tm="100000">
                          <p:val>
                            <p:strVal val="#ppt_x"/>
                          </p:val>
                        </p:tav>
                      </p:tavLst>
                    </p:anim>
                    <p:anim calcmode="lin" valueType="num">
                      <p:cBhvr additive="base">
                        <p:cTn dur="500" fill="hold"/>
                        <p:tgtEl>
                          <p:spTgt spid="5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5000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ppt_x"/>
                          </p:val>
                        </p:tav>
                        <p:tav tm="100000">
                          <p:val>
                            <p:strVal val="#ppt_x"/>
                          </p:val>
                        </p:tav>
                      </p:tavLst>
                    </p:anim>
                    <p:anim calcmode="lin" valueType="num">
                      <p:cBhvr additive="base">
                        <p:cTn dur="500" fill="hold"/>
                        <p:tgtEl>
                          <p:spTgt spid="57"/>
                        </p:tgtEl>
                        <p:attrNameLst>
                          <p:attrName>ppt_y</p:attrName>
                        </p:attrNameLst>
                      </p:cBhvr>
                      <p:tavLst>
                        <p:tav tm="0">
                          <p:val>
                            <p:strVal val="0-#ppt_h/2"/>
                          </p:val>
                        </p:tav>
                        <p:tav tm="100000">
                          <p:val>
                            <p:strVal val="#ppt_y"/>
                          </p:val>
                        </p:tav>
                      </p:tavLst>
                    </p:anim>
                  </p:childTnLst>
                </p:cTn>
              </p:par>
            </p:tnLst>
          </p:tmpl>
        </p:tmplLst>
      </p:bldP>
      <p:bldP spid="58" grpId="0"/>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slideLayout" Target="../slideLayouts/slideLayout17.xml"/><Relationship Id="rId15" Type="http://schemas.openxmlformats.org/officeDocument/2006/relationships/slideLayout" Target="../slideLayouts/slideLayout18.xml"/><Relationship Id="rId16" Type="http://schemas.openxmlformats.org/officeDocument/2006/relationships/theme" Target="../theme/theme2.xml"/><Relationship Id="rId17" Type="http://schemas.openxmlformats.org/officeDocument/2006/relationships/image" Target="../media/image1.emf"/><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emf"/><Relationship Id="rId5" Type="http://schemas.openxmlformats.org/officeDocument/2006/relationships/image" Target="../media/image4.jpe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48125"/>
      </p:ext>
    </p:extLst>
  </p:cSld>
  <p:clrMap bg1="lt1" tx1="dk1" bg2="lt2" tx2="dk2" accent1="accent1" accent2="accent2" accent3="accent3" accent4="accent4" accent5="accent5" accent6="accent6" hlink="hlink" folHlink="folHlink"/>
  <p:sldLayoutIdLst>
    <p:sldLayoutId id="2147483651" r:id="rId1"/>
    <p:sldLayoutId id="2147483689" r:id="rId2"/>
    <p:sldLayoutId id="2147483690"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121400"/>
            <a:ext cx="12192000" cy="736600"/>
          </a:xfrm>
          <a:prstGeom prst="rect">
            <a:avLst/>
          </a:prstGeom>
        </p:spPr>
      </p:pic>
      <p:sp>
        <p:nvSpPr>
          <p:cNvPr id="9" name="Slide Number Placeholder 8"/>
          <p:cNvSpPr>
            <a:spLocks noGrp="1"/>
          </p:cNvSpPr>
          <p:nvPr>
            <p:ph type="sldNum" sz="quarter" idx="4"/>
          </p:nvPr>
        </p:nvSpPr>
        <p:spPr>
          <a:xfrm>
            <a:off x="11157807" y="6293050"/>
            <a:ext cx="611659" cy="365125"/>
          </a:xfrm>
          <a:prstGeom prst="rect">
            <a:avLst/>
          </a:prstGeom>
        </p:spPr>
        <p:txBody>
          <a:bodyPr vert="horz" lIns="91440" tIns="45720" rIns="91440" bIns="45720" rtlCol="0" anchor="ctr"/>
          <a:lstStyle>
            <a:lvl1pPr algn="ctr">
              <a:defRPr sz="950" b="1" i="0">
                <a:solidFill>
                  <a:schemeClr val="bg1"/>
                </a:solidFill>
                <a:latin typeface="Arial" charset="0"/>
                <a:ea typeface="Arial" charset="0"/>
                <a:cs typeface="Arial" charset="0"/>
              </a:defRPr>
            </a:lvl1pPr>
          </a:lstStyle>
          <a:p>
            <a:fld id="{997C90D2-9194-5D45-84BC-E7BFAB38CFD0}" type="slidenum">
              <a:rPr lang="en-US" smtClean="0"/>
              <a:pPr/>
              <a:t>‹#›</a:t>
            </a:fld>
            <a:endParaRPr lang="en-US" dirty="0"/>
          </a:p>
        </p:txBody>
      </p:sp>
      <p:sp>
        <p:nvSpPr>
          <p:cNvPr id="10" name="TextBox 9"/>
          <p:cNvSpPr txBox="1"/>
          <p:nvPr userDrawn="1"/>
        </p:nvSpPr>
        <p:spPr>
          <a:xfrm>
            <a:off x="1" y="6356350"/>
            <a:ext cx="12191999" cy="238527"/>
          </a:xfrm>
          <a:prstGeom prst="rect">
            <a:avLst/>
          </a:prstGeom>
          <a:noFill/>
        </p:spPr>
        <p:txBody>
          <a:bodyPr wrap="square" rtlCol="0">
            <a:spAutoFit/>
          </a:bodyPr>
          <a:lstStyle/>
          <a:p>
            <a:pPr algn="ctr"/>
            <a:r>
              <a:rPr lang="en-US" sz="950" b="1" i="0" dirty="0" smtClean="0">
                <a:solidFill>
                  <a:schemeClr val="bg1"/>
                </a:solidFill>
                <a:latin typeface="Arial" charset="0"/>
                <a:ea typeface="Arial" charset="0"/>
                <a:cs typeface="Arial" charset="0"/>
              </a:rPr>
              <a:t>HABITAT FOR HUMANITY CANADA | INDIGENOUS HOUSING PROGRAM    </a:t>
            </a:r>
            <a:endParaRPr lang="en-US" sz="950" b="1"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592186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7" r:id="rId3"/>
    <p:sldLayoutId id="2147483683" r:id="rId4"/>
    <p:sldLayoutId id="2147483676" r:id="rId5"/>
    <p:sldLayoutId id="2147483686" r:id="rId6"/>
    <p:sldLayoutId id="2147483674" r:id="rId7"/>
    <p:sldLayoutId id="2147483687" r:id="rId8"/>
    <p:sldLayoutId id="2147483688" r:id="rId9"/>
    <p:sldLayoutId id="2147483675" r:id="rId10"/>
    <p:sldLayoutId id="2147483685" r:id="rId11"/>
    <p:sldLayoutId id="2147483668" r:id="rId12"/>
    <p:sldLayoutId id="2147483667" r:id="rId13"/>
    <p:sldLayoutId id="2147483679" r:id="rId14"/>
    <p:sldLayoutId id="2147483684" r:id="rId1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1400"/>
            <a:ext cx="12192000" cy="736600"/>
          </a:xfrm>
          <a:prstGeom prst="rect">
            <a:avLst/>
          </a:prstGeom>
        </p:spPr>
      </p:pic>
      <p:sp>
        <p:nvSpPr>
          <p:cNvPr id="9" name="Slide Number Placeholder 8"/>
          <p:cNvSpPr>
            <a:spLocks noGrp="1"/>
          </p:cNvSpPr>
          <p:nvPr>
            <p:ph type="sldNum" sz="quarter" idx="4"/>
          </p:nvPr>
        </p:nvSpPr>
        <p:spPr>
          <a:xfrm>
            <a:off x="11157807" y="6293050"/>
            <a:ext cx="611659" cy="365125"/>
          </a:xfrm>
          <a:prstGeom prst="rect">
            <a:avLst/>
          </a:prstGeom>
        </p:spPr>
        <p:txBody>
          <a:bodyPr vert="horz" lIns="91440" tIns="45720" rIns="91440" bIns="45720" rtlCol="0" anchor="ctr"/>
          <a:lstStyle>
            <a:lvl1pPr algn="ctr">
              <a:defRPr sz="950" b="1" i="0">
                <a:solidFill>
                  <a:schemeClr val="bg1"/>
                </a:solidFill>
                <a:latin typeface="Arial" charset="0"/>
                <a:ea typeface="Arial" charset="0"/>
                <a:cs typeface="Arial" charset="0"/>
              </a:defRPr>
            </a:lvl1pPr>
          </a:lstStyle>
          <a:p>
            <a:fld id="{997C90D2-9194-5D45-84BC-E7BFAB38CFD0}" type="slidenum">
              <a:rPr lang="en-US" smtClean="0"/>
              <a:pPr/>
              <a:t>‹#›</a:t>
            </a:fld>
            <a:endParaRPr lang="en-US" dirty="0"/>
          </a:p>
        </p:txBody>
      </p:sp>
      <p:sp>
        <p:nvSpPr>
          <p:cNvPr id="10" name="TextBox 9"/>
          <p:cNvSpPr txBox="1"/>
          <p:nvPr userDrawn="1"/>
        </p:nvSpPr>
        <p:spPr>
          <a:xfrm>
            <a:off x="1" y="6356350"/>
            <a:ext cx="12191999" cy="238527"/>
          </a:xfrm>
          <a:prstGeom prst="rect">
            <a:avLst/>
          </a:prstGeom>
          <a:noFill/>
        </p:spPr>
        <p:txBody>
          <a:bodyPr wrap="square" rtlCol="0">
            <a:spAutoFit/>
          </a:bodyPr>
          <a:lstStyle/>
          <a:p>
            <a:pPr algn="ctr"/>
            <a:r>
              <a:rPr lang="en-US" sz="950" b="1" i="0" dirty="0" smtClean="0">
                <a:solidFill>
                  <a:schemeClr val="bg1"/>
                </a:solidFill>
                <a:latin typeface="Arial" charset="0"/>
                <a:ea typeface="Arial" charset="0"/>
                <a:cs typeface="Arial" charset="0"/>
              </a:rPr>
              <a:t>HABITAT FOR HUMANITY CANADA | INDIGENOUS HOUSING PROGRAM</a:t>
            </a:r>
            <a:endParaRPr lang="en-US" sz="950" b="1" i="0" dirty="0">
              <a:solidFill>
                <a:schemeClr val="bg1"/>
              </a:solidFill>
              <a:latin typeface="Arial" charset="0"/>
              <a:ea typeface="Arial" charset="0"/>
              <a:cs typeface="Arial" charset="0"/>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121400"/>
          </a:xfrm>
          <a:prstGeom prst="rect">
            <a:avLst/>
          </a:prstGeom>
        </p:spPr>
      </p:pic>
    </p:spTree>
    <p:extLst>
      <p:ext uri="{BB962C8B-B14F-4D97-AF65-F5344CB8AC3E}">
        <p14:creationId xmlns:p14="http://schemas.microsoft.com/office/powerpoint/2010/main" val="809426866"/>
      </p:ext>
    </p:extLst>
  </p:cSld>
  <p:clrMap bg1="lt1" tx1="dk1" bg2="lt2" tx2="dk2" accent1="accent1" accent2="accent2" accent3="accent3" accent4="accent4" accent5="accent5" accent6="accent6" hlink="hlink" folHlink="folHlink"/>
  <p:sldLayoutIdLst>
    <p:sldLayoutId id="2147483659" r:id="rId1"/>
    <p:sldLayoutId id="2147483680" r:id="rId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44.e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6.xml"/><Relationship Id="rId2" Type="http://schemas.openxmlformats.org/officeDocument/2006/relationships/image" Target="../media/image4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19.em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14.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20.emf"/><Relationship Id="rId1" Type="http://schemas.openxmlformats.org/officeDocument/2006/relationships/slideLayout" Target="../slideLayouts/slideLayout8.xml"/><Relationship Id="rId2"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14.xml"/><Relationship Id="rId2"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46.emf"/><Relationship Id="rId5" Type="http://schemas.openxmlformats.org/officeDocument/2006/relationships/image" Target="../media/image62.emf"/><Relationship Id="rId6" Type="http://schemas.openxmlformats.org/officeDocument/2006/relationships/image" Target="../media/image49.emf"/><Relationship Id="rId7" Type="http://schemas.openxmlformats.org/officeDocument/2006/relationships/image" Target="../media/image20.emf"/><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g"/><Relationship Id="rId1" Type="http://schemas.openxmlformats.org/officeDocument/2006/relationships/slideLayout" Target="../slideLayouts/slideLayout14.xml"/><Relationship Id="rId2" Type="http://schemas.openxmlformats.org/officeDocument/2006/relationships/image" Target="../media/image6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1.emf"/><Relationship Id="rId3"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20.emf"/><Relationship Id="rId1" Type="http://schemas.openxmlformats.org/officeDocument/2006/relationships/slideLayout" Target="../slideLayouts/slideLayout8.xml"/><Relationship Id="rId2"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14.xml"/><Relationship Id="rId2"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47.emf"/><Relationship Id="rId5" Type="http://schemas.openxmlformats.org/officeDocument/2006/relationships/image" Target="../media/image78.emf"/><Relationship Id="rId1" Type="http://schemas.openxmlformats.org/officeDocument/2006/relationships/slideLayout" Target="../slideLayouts/slideLayout8.xml"/><Relationship Id="rId2"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14.xml"/><Relationship Id="rId2" Type="http://schemas.openxmlformats.org/officeDocument/2006/relationships/image" Target="../media/image7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1" Type="http://schemas.openxmlformats.org/officeDocument/2006/relationships/slideLayout" Target="../slideLayouts/slideLayout8.xml"/><Relationship Id="rId2"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1" Type="http://schemas.openxmlformats.org/officeDocument/2006/relationships/slideLayout" Target="../slideLayouts/slideLayout14.xml"/><Relationship Id="rId2"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47.emf"/><Relationship Id="rId1" Type="http://schemas.openxmlformats.org/officeDocument/2006/relationships/slideLayout" Target="../slideLayouts/slideLayout8.xml"/><Relationship Id="rId2"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1" Type="http://schemas.openxmlformats.org/officeDocument/2006/relationships/slideLayout" Target="../slideLayouts/slideLayout14.xml"/><Relationship Id="rId2"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19.emf"/><Relationship Id="rId1" Type="http://schemas.openxmlformats.org/officeDocument/2006/relationships/slideLayout" Target="../slideLayouts/slideLayout8.xml"/><Relationship Id="rId2" Type="http://schemas.openxmlformats.org/officeDocument/2006/relationships/image" Target="../media/image4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g"/><Relationship Id="rId3"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jpg"/><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 b="7"/>
          <a:stretch>
            <a:fillRect/>
          </a:stretch>
        </p:blipFill>
        <p:spPr/>
      </p:pic>
      <p:sp>
        <p:nvSpPr>
          <p:cNvPr id="2" name="Content Placeholder 1"/>
          <p:cNvSpPr>
            <a:spLocks noGrp="1"/>
          </p:cNvSpPr>
          <p:nvPr>
            <p:ph type="body" sz="quarter" idx="11"/>
          </p:nvPr>
        </p:nvSpPr>
        <p:spPr/>
        <p:txBody>
          <a:bodyPr/>
          <a:lstStyle/>
          <a:p>
            <a:pPr>
              <a:lnSpc>
                <a:spcPts val="5400"/>
              </a:lnSpc>
              <a:spcBef>
                <a:spcPts val="1000"/>
              </a:spcBef>
            </a:pPr>
            <a:r>
              <a:rPr lang="en-US" dirty="0" smtClean="0"/>
              <a:t>Indigenous</a:t>
            </a:r>
            <a:br>
              <a:rPr lang="en-US" dirty="0" smtClean="0"/>
            </a:br>
            <a:r>
              <a:rPr lang="en-US" dirty="0" smtClean="0"/>
              <a:t>Housing</a:t>
            </a:r>
            <a:br>
              <a:rPr lang="en-US" dirty="0" smtClean="0"/>
            </a:br>
            <a:r>
              <a:rPr lang="en-US" dirty="0" smtClean="0"/>
              <a:t>Program</a:t>
            </a:r>
            <a:endParaRPr lang="en-US" dirty="0"/>
          </a:p>
        </p:txBody>
      </p:sp>
      <p:sp>
        <p:nvSpPr>
          <p:cNvPr id="4" name="Text Placeholder 3"/>
          <p:cNvSpPr>
            <a:spLocks noGrp="1"/>
          </p:cNvSpPr>
          <p:nvPr>
            <p:ph type="body" sz="quarter" idx="13"/>
          </p:nvPr>
        </p:nvSpPr>
        <p:spPr/>
        <p:txBody>
          <a:bodyPr/>
          <a:lstStyle/>
          <a:p>
            <a:r>
              <a:rPr lang="en-US" dirty="0" smtClean="0"/>
              <a:t>Presenter: Peter Smith</a:t>
            </a: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395" y="2226"/>
            <a:ext cx="3015923" cy="1694748"/>
          </a:xfrm>
          <a:prstGeom prst="rect">
            <a:avLst/>
          </a:prstGeom>
        </p:spPr>
      </p:pic>
    </p:spTree>
    <p:extLst>
      <p:ext uri="{BB962C8B-B14F-4D97-AF65-F5344CB8AC3E}">
        <p14:creationId xmlns:p14="http://schemas.microsoft.com/office/powerpoint/2010/main" val="206693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10</a:t>
            </a:fld>
            <a:endParaRPr lang="en-US" dirty="0"/>
          </a:p>
        </p:txBody>
      </p:sp>
      <p:sp>
        <p:nvSpPr>
          <p:cNvPr id="3" name="Text Placeholder 2"/>
          <p:cNvSpPr>
            <a:spLocks noGrp="1"/>
          </p:cNvSpPr>
          <p:nvPr>
            <p:ph type="body" sz="quarter" idx="11"/>
          </p:nvPr>
        </p:nvSpPr>
        <p:spPr>
          <a:xfrm>
            <a:off x="360000" y="2912111"/>
            <a:ext cx="3593429" cy="2961161"/>
          </a:xfrm>
        </p:spPr>
        <p:txBody>
          <a:bodyPr/>
          <a:lstStyle/>
          <a:p>
            <a:pPr>
              <a:lnSpc>
                <a:spcPct val="100000"/>
              </a:lnSpc>
            </a:pPr>
            <a:r>
              <a:rPr lang="en-US" dirty="0"/>
              <a:t>We bring communities together. The Habitat </a:t>
            </a:r>
            <a:r>
              <a:rPr lang="en-US" dirty="0" smtClean="0"/>
              <a:t>for Humanity </a:t>
            </a:r>
            <a:r>
              <a:rPr lang="en-US" dirty="0"/>
              <a:t>model is based on a </a:t>
            </a:r>
            <a:r>
              <a:rPr lang="en-US" dirty="0" smtClean="0"/>
              <a:t>partnership between</a:t>
            </a:r>
            <a:r>
              <a:rPr lang="en-US" dirty="0"/>
              <a:t>:</a:t>
            </a:r>
          </a:p>
        </p:txBody>
      </p:sp>
      <p:sp>
        <p:nvSpPr>
          <p:cNvPr id="4" name="Title 3"/>
          <p:cNvSpPr>
            <a:spLocks noGrp="1"/>
          </p:cNvSpPr>
          <p:nvPr>
            <p:ph type="title"/>
          </p:nvPr>
        </p:nvSpPr>
        <p:spPr>
          <a:xfrm>
            <a:off x="360000" y="2348880"/>
            <a:ext cx="3593767" cy="571951"/>
          </a:xfrm>
        </p:spPr>
        <p:txBody>
          <a:bodyPr anchor="t" anchorCtr="0">
            <a:spAutoFit/>
          </a:bodyPr>
          <a:lstStyle/>
          <a:p>
            <a:r>
              <a:rPr lang="en-US" dirty="0" smtClean="0"/>
              <a:t>What We </a:t>
            </a:r>
            <a:r>
              <a:rPr lang="en-US" dirty="0"/>
              <a:t>D</a:t>
            </a:r>
            <a:r>
              <a:rPr lang="en-US" dirty="0" smtClean="0"/>
              <a:t>o</a:t>
            </a:r>
            <a:endParaRPr lang="en-US" dirty="0"/>
          </a:p>
        </p:txBody>
      </p:sp>
      <p:sp>
        <p:nvSpPr>
          <p:cNvPr id="9" name="Text Placeholder 8"/>
          <p:cNvSpPr>
            <a:spLocks noGrp="1"/>
          </p:cNvSpPr>
          <p:nvPr>
            <p:ph type="body" sz="quarter" idx="13"/>
          </p:nvPr>
        </p:nvSpPr>
        <p:spPr/>
        <p:txBody>
          <a:bodyPr/>
          <a:lstStyle/>
          <a:p>
            <a:r>
              <a:rPr lang="en-US" dirty="0" smtClean="0"/>
              <a:t>The homeowner.</a:t>
            </a:r>
            <a:endParaRPr lang="en-US" dirty="0"/>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
        <p:nvSpPr>
          <p:cNvPr id="11" name="Text Placeholder 10"/>
          <p:cNvSpPr>
            <a:spLocks noGrp="1"/>
          </p:cNvSpPr>
          <p:nvPr>
            <p:ph type="body" sz="quarter" idx="15"/>
          </p:nvPr>
        </p:nvSpPr>
        <p:spPr/>
        <p:txBody>
          <a:bodyPr/>
          <a:lstStyle/>
          <a:p>
            <a:r>
              <a:rPr lang="en-US" dirty="0" smtClean="0"/>
              <a:t>The community.</a:t>
            </a:r>
            <a:endParaRPr lang="en-US" dirty="0"/>
          </a:p>
        </p:txBody>
      </p:sp>
      <p:sp>
        <p:nvSpPr>
          <p:cNvPr id="13" name="Text Placeholder 12"/>
          <p:cNvSpPr>
            <a:spLocks noGrp="1"/>
          </p:cNvSpPr>
          <p:nvPr>
            <p:ph type="body" sz="quarter" idx="17"/>
          </p:nvPr>
        </p:nvSpPr>
        <p:spPr/>
        <p:txBody>
          <a:bodyPr/>
          <a:lstStyle/>
          <a:p>
            <a:r>
              <a:rPr lang="en-US" dirty="0" smtClean="0"/>
              <a:t>Volunteers.</a:t>
            </a:r>
            <a:endParaRPr lang="en-US" dirty="0"/>
          </a:p>
        </p:txBody>
      </p:sp>
      <p:pic>
        <p:nvPicPr>
          <p:cNvPr id="6" name="Picture Placeholder 5"/>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a:stretch>
            <a:fillRect/>
          </a:stretch>
        </p:blipFill>
        <p:spPr/>
      </p:pic>
      <p:sp>
        <p:nvSpPr>
          <p:cNvPr id="15" name="Text Placeholder 14"/>
          <p:cNvSpPr>
            <a:spLocks noGrp="1"/>
          </p:cNvSpPr>
          <p:nvPr>
            <p:ph type="body" sz="quarter" idx="19"/>
          </p:nvPr>
        </p:nvSpPr>
        <p:spPr/>
        <p:txBody>
          <a:bodyPr/>
          <a:lstStyle/>
          <a:p>
            <a:r>
              <a:rPr lang="en-US" dirty="0" smtClean="0"/>
              <a:t>The private sector.</a:t>
            </a:r>
            <a:endParaRPr lang="en-US" dirty="0"/>
          </a:p>
        </p:txBody>
      </p:sp>
      <p:pic>
        <p:nvPicPr>
          <p:cNvPr id="14" name="Picture Placeholder 13"/>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a:stretch>
            <a:fillRect/>
          </a:stretch>
        </p:blipFill>
        <p:spPr/>
      </p:pic>
      <p:sp>
        <p:nvSpPr>
          <p:cNvPr id="17" name="Text Placeholder 16"/>
          <p:cNvSpPr>
            <a:spLocks noGrp="1"/>
          </p:cNvSpPr>
          <p:nvPr>
            <p:ph type="body" sz="quarter" idx="21"/>
          </p:nvPr>
        </p:nvSpPr>
        <p:spPr>
          <a:xfrm>
            <a:off x="5555999" y="4839107"/>
            <a:ext cx="5760000" cy="936625"/>
          </a:xfrm>
        </p:spPr>
        <p:txBody>
          <a:bodyPr/>
          <a:lstStyle/>
          <a:p>
            <a:r>
              <a:rPr lang="en-US" dirty="0"/>
              <a:t>All levels of government.</a:t>
            </a:r>
          </a:p>
        </p:txBody>
      </p:sp>
      <p:pic>
        <p:nvPicPr>
          <p:cNvPr id="12" name="Picture Placeholder 11"/>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a:stretch>
            <a:fillRect/>
          </a:stretch>
        </p:blipFill>
        <p:spPr/>
      </p:pic>
      <p:pic>
        <p:nvPicPr>
          <p:cNvPr id="10" name="Picture Placeholder 9"/>
          <p:cNvPicPr>
            <a:picLocks noGrp="1" noChangeAspect="1"/>
          </p:cNvPicPr>
          <p:nvPr>
            <p:ph type="pic" sz="quarter" idx="22"/>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4338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11</a:t>
            </a:fld>
            <a:endParaRPr lang="en-US" dirty="0"/>
          </a:p>
        </p:txBody>
      </p:sp>
      <p:sp>
        <p:nvSpPr>
          <p:cNvPr id="3" name="Text Placeholder 2"/>
          <p:cNvSpPr>
            <a:spLocks noGrp="1"/>
          </p:cNvSpPr>
          <p:nvPr>
            <p:ph type="body" sz="quarter" idx="11"/>
          </p:nvPr>
        </p:nvSpPr>
        <p:spPr>
          <a:xfrm>
            <a:off x="360000" y="2532086"/>
            <a:ext cx="3593429" cy="2121050"/>
          </a:xfrm>
        </p:spPr>
        <p:txBody>
          <a:bodyPr/>
          <a:lstStyle/>
          <a:p>
            <a:pPr>
              <a:lnSpc>
                <a:spcPct val="100000"/>
              </a:lnSpc>
            </a:pPr>
            <a:r>
              <a:rPr lang="en-US" dirty="0"/>
              <a:t>We help build more than affordable housing. </a:t>
            </a:r>
            <a:r>
              <a:rPr lang="en-US" dirty="0" smtClean="0"/>
              <a:t>We provide </a:t>
            </a:r>
            <a:r>
              <a:rPr lang="en-US" dirty="0"/>
              <a:t>a foundation for families to thrive</a:t>
            </a:r>
            <a:r>
              <a:rPr lang="en-US" dirty="0" smtClean="0"/>
              <a:t>.</a:t>
            </a:r>
          </a:p>
          <a:p>
            <a:pPr>
              <a:lnSpc>
                <a:spcPct val="100000"/>
              </a:lnSpc>
            </a:pPr>
            <a:r>
              <a:rPr lang="en-US" dirty="0" smtClean="0"/>
              <a:t>Affordable </a:t>
            </a:r>
            <a:r>
              <a:rPr lang="en-US" dirty="0"/>
              <a:t>homeownership, and having a safe </a:t>
            </a:r>
            <a:r>
              <a:rPr lang="en-US" dirty="0" smtClean="0"/>
              <a:t>and decent </a:t>
            </a:r>
            <a:r>
              <a:rPr lang="en-US" dirty="0"/>
              <a:t>place to live, has a transformational impact </a:t>
            </a:r>
            <a:r>
              <a:rPr lang="en-US" dirty="0" smtClean="0"/>
              <a:t>on a </a:t>
            </a:r>
            <a:r>
              <a:rPr lang="en-US" dirty="0"/>
              <a:t>family’s </a:t>
            </a:r>
            <a:r>
              <a:rPr lang="en-US" dirty="0" smtClean="0"/>
              <a:t>life.</a:t>
            </a:r>
            <a:endParaRPr lang="en-US" dirty="0"/>
          </a:p>
        </p:txBody>
      </p:sp>
      <p:sp>
        <p:nvSpPr>
          <p:cNvPr id="4" name="Title 3"/>
          <p:cNvSpPr>
            <a:spLocks noGrp="1"/>
          </p:cNvSpPr>
          <p:nvPr>
            <p:ph type="title"/>
          </p:nvPr>
        </p:nvSpPr>
        <p:spPr>
          <a:xfrm>
            <a:off x="360000" y="1916832"/>
            <a:ext cx="3593767" cy="571951"/>
          </a:xfrm>
        </p:spPr>
        <p:txBody>
          <a:bodyPr anchor="t" anchorCtr="0">
            <a:spAutoFit/>
          </a:bodyPr>
          <a:lstStyle/>
          <a:p>
            <a:r>
              <a:rPr lang="en-US" dirty="0" smtClean="0"/>
              <a:t>What We Do</a:t>
            </a:r>
            <a:endParaRPr lang="en-US" dirty="0"/>
          </a:p>
        </p:txBody>
      </p:sp>
      <p:sp>
        <p:nvSpPr>
          <p:cNvPr id="14" name="Text Placeholder 13"/>
          <p:cNvSpPr>
            <a:spLocks noGrp="1"/>
          </p:cNvSpPr>
          <p:nvPr>
            <p:ph type="body" sz="quarter" idx="13"/>
          </p:nvPr>
        </p:nvSpPr>
        <p:spPr>
          <a:xfrm>
            <a:off x="5544903" y="1700957"/>
            <a:ext cx="5760000" cy="936625"/>
          </a:xfrm>
        </p:spPr>
        <p:txBody>
          <a:bodyPr/>
          <a:lstStyle/>
          <a:p>
            <a:r>
              <a:rPr lang="en-US" dirty="0" smtClean="0"/>
              <a:t>Better employment.</a:t>
            </a:r>
            <a:endParaRPr lang="en-US" dirty="0"/>
          </a:p>
        </p:txBody>
      </p:sp>
      <p:pic>
        <p:nvPicPr>
          <p:cNvPr id="12" name="Picture Placeholder 11"/>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464050" y="1700808"/>
            <a:ext cx="936625" cy="936625"/>
          </a:xfrm>
        </p:spPr>
      </p:pic>
      <p:sp>
        <p:nvSpPr>
          <p:cNvPr id="16" name="Text Placeholder 15"/>
          <p:cNvSpPr>
            <a:spLocks noGrp="1"/>
          </p:cNvSpPr>
          <p:nvPr>
            <p:ph type="body" sz="quarter" idx="15"/>
          </p:nvPr>
        </p:nvSpPr>
        <p:spPr>
          <a:xfrm>
            <a:off x="5544903" y="2819746"/>
            <a:ext cx="5760000" cy="936625"/>
          </a:xfrm>
        </p:spPr>
        <p:txBody>
          <a:bodyPr/>
          <a:lstStyle/>
          <a:p>
            <a:r>
              <a:rPr lang="en-US" dirty="0" smtClean="0"/>
              <a:t>Better </a:t>
            </a:r>
            <a:r>
              <a:rPr lang="en-US" dirty="0"/>
              <a:t>educational and health </a:t>
            </a:r>
            <a:r>
              <a:rPr lang="en-US" dirty="0" smtClean="0"/>
              <a:t>outcomes.</a:t>
            </a:r>
            <a:endParaRPr lang="en-US" dirty="0"/>
          </a:p>
        </p:txBody>
      </p:sp>
      <p:pic>
        <p:nvPicPr>
          <p:cNvPr id="13" name="Picture Placeholder 12"/>
          <p:cNvPicPr>
            <a:picLocks noGrp="1" noChangeAspect="1"/>
          </p:cNvPicPr>
          <p:nvPr>
            <p:ph type="pic" sz="quarter" idx="16"/>
          </p:nvPr>
        </p:nvPicPr>
        <p:blipFill>
          <a:blip r:embed="rId4">
            <a:extLst>
              <a:ext uri="{28A0092B-C50C-407E-A947-70E740481C1C}">
                <a14:useLocalDpi xmlns:a14="http://schemas.microsoft.com/office/drawing/2010/main" val="0"/>
              </a:ext>
            </a:extLst>
          </a:blip>
          <a:stretch>
            <a:fillRect/>
          </a:stretch>
        </p:blipFill>
        <p:spPr>
          <a:xfrm>
            <a:off x="4464050" y="2819996"/>
            <a:ext cx="936625" cy="936625"/>
          </a:xfrm>
        </p:spPr>
      </p:pic>
      <p:sp>
        <p:nvSpPr>
          <p:cNvPr id="18" name="Text Placeholder 17"/>
          <p:cNvSpPr>
            <a:spLocks noGrp="1"/>
          </p:cNvSpPr>
          <p:nvPr>
            <p:ph type="body" sz="quarter" idx="17"/>
          </p:nvPr>
        </p:nvSpPr>
        <p:spPr>
          <a:xfrm>
            <a:off x="5555999" y="3939155"/>
            <a:ext cx="5760000" cy="936625"/>
          </a:xfrm>
        </p:spPr>
        <p:txBody>
          <a:bodyPr/>
          <a:lstStyle/>
          <a:p>
            <a:r>
              <a:rPr lang="en-US" dirty="0" smtClean="0"/>
              <a:t>Stronger community engagement.</a:t>
            </a:r>
            <a:endParaRPr lang="en-US" dirty="0"/>
          </a:p>
        </p:txBody>
      </p:sp>
      <p:pic>
        <p:nvPicPr>
          <p:cNvPr id="20" name="Picture Placeholder 19"/>
          <p:cNvPicPr>
            <a:picLocks noGrp="1" noChangeAspect="1"/>
          </p:cNvPicPr>
          <p:nvPr>
            <p:ph type="pic" sz="quarter" idx="18"/>
          </p:nvPr>
        </p:nvPicPr>
        <p:blipFill>
          <a:blip r:embed="rId5">
            <a:extLst>
              <a:ext uri="{28A0092B-C50C-407E-A947-70E740481C1C}">
                <a14:useLocalDpi xmlns:a14="http://schemas.microsoft.com/office/drawing/2010/main" val="0"/>
              </a:ext>
            </a:extLst>
          </a:blip>
          <a:stretch>
            <a:fillRect/>
          </a:stretch>
        </p:blipFill>
        <p:spPr>
          <a:xfrm>
            <a:off x="4475163" y="3939183"/>
            <a:ext cx="936625" cy="936625"/>
          </a:xfrm>
        </p:spPr>
      </p:pic>
    </p:spTree>
    <p:extLst>
      <p:ext uri="{BB962C8B-B14F-4D97-AF65-F5344CB8AC3E}">
        <p14:creationId xmlns:p14="http://schemas.microsoft.com/office/powerpoint/2010/main" val="9157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12</a:t>
            </a:fld>
            <a:endParaRPr lang="en-US" dirty="0"/>
          </a:p>
        </p:txBody>
      </p:sp>
      <p:sp>
        <p:nvSpPr>
          <p:cNvPr id="6" name="Title 5"/>
          <p:cNvSpPr>
            <a:spLocks noGrp="1"/>
          </p:cNvSpPr>
          <p:nvPr>
            <p:ph type="title"/>
          </p:nvPr>
        </p:nvSpPr>
        <p:spPr>
          <a:xfrm>
            <a:off x="7007017" y="1849979"/>
            <a:ext cx="5184983" cy="3116201"/>
          </a:xfrm>
        </p:spPr>
        <p:txBody>
          <a:bodyPr/>
          <a:lstStyle/>
          <a:p>
            <a:r>
              <a:rPr lang="en-US" dirty="0"/>
              <a:t>Since 1985, X,XXX families have accessed a safe and decent home by partnering with Habitat in Canada.</a:t>
            </a:r>
          </a:p>
        </p:txBody>
      </p:sp>
    </p:spTree>
    <p:extLst>
      <p:ext uri="{BB962C8B-B14F-4D97-AF65-F5344CB8AC3E}">
        <p14:creationId xmlns:p14="http://schemas.microsoft.com/office/powerpoint/2010/main" val="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997C90D2-9194-5D45-84BC-E7BFAB38CFD0}" type="slidenum">
              <a:rPr lang="en-US" smtClean="0"/>
              <a:pPr/>
              <a:t>13</a:t>
            </a:fld>
            <a:endParaRPr lang="en-US" dirty="0"/>
          </a:p>
        </p:txBody>
      </p:sp>
      <p:sp>
        <p:nvSpPr>
          <p:cNvPr id="2" name="Text Placeholder 1"/>
          <p:cNvSpPr>
            <a:spLocks noGrp="1"/>
          </p:cNvSpPr>
          <p:nvPr>
            <p:ph type="body" sz="quarter" idx="11"/>
          </p:nvPr>
        </p:nvSpPr>
        <p:spPr/>
        <p:txBody>
          <a:bodyPr/>
          <a:lstStyle/>
          <a:p>
            <a:r>
              <a:rPr lang="en-CA" dirty="0" smtClean="0"/>
              <a:t>86%</a:t>
            </a:r>
            <a:endParaRPr lang="en-US" dirty="0"/>
          </a:p>
        </p:txBody>
      </p:sp>
      <p:sp>
        <p:nvSpPr>
          <p:cNvPr id="3" name="Title 2"/>
          <p:cNvSpPr>
            <a:spLocks noGrp="1"/>
          </p:cNvSpPr>
          <p:nvPr>
            <p:ph type="title"/>
          </p:nvPr>
        </p:nvSpPr>
        <p:spPr>
          <a:xfrm>
            <a:off x="-1" y="360000"/>
            <a:ext cx="4151785" cy="662400"/>
          </a:xfrm>
        </p:spPr>
        <p:txBody>
          <a:bodyPr/>
          <a:lstStyle/>
          <a:p>
            <a:r>
              <a:rPr lang="en-US" dirty="0" smtClean="0"/>
              <a:t>The Impact</a:t>
            </a:r>
            <a:endParaRPr lang="en-US" dirty="0"/>
          </a:p>
        </p:txBody>
      </p:sp>
      <p:sp>
        <p:nvSpPr>
          <p:cNvPr id="4" name="Text Placeholder 3"/>
          <p:cNvSpPr>
            <a:spLocks noGrp="1"/>
          </p:cNvSpPr>
          <p:nvPr>
            <p:ph type="body" sz="quarter" idx="12"/>
          </p:nvPr>
        </p:nvSpPr>
        <p:spPr/>
        <p:txBody>
          <a:bodyPr/>
          <a:lstStyle/>
          <a:p>
            <a:r>
              <a:rPr lang="en-US" dirty="0" smtClean="0"/>
              <a:t>reported they were happier since moving into their Habitat home.</a:t>
            </a:r>
            <a:endParaRPr lang="en-US" dirty="0"/>
          </a:p>
        </p:txBody>
      </p:sp>
      <p:sp>
        <p:nvSpPr>
          <p:cNvPr id="5" name="Text Placeholder 4"/>
          <p:cNvSpPr>
            <a:spLocks noGrp="1"/>
          </p:cNvSpPr>
          <p:nvPr>
            <p:ph type="body" sz="quarter" idx="13"/>
          </p:nvPr>
        </p:nvSpPr>
        <p:spPr/>
        <p:txBody>
          <a:bodyPr/>
          <a:lstStyle/>
          <a:p>
            <a:r>
              <a:rPr lang="en-US" dirty="0" smtClean="0"/>
              <a:t>89%</a:t>
            </a:r>
            <a:endParaRPr lang="en-US" dirty="0"/>
          </a:p>
        </p:txBody>
      </p:sp>
      <p:sp>
        <p:nvSpPr>
          <p:cNvPr id="6" name="Text Placeholder 5"/>
          <p:cNvSpPr>
            <a:spLocks noGrp="1"/>
          </p:cNvSpPr>
          <p:nvPr>
            <p:ph type="body" sz="quarter" idx="14"/>
          </p:nvPr>
        </p:nvSpPr>
        <p:spPr/>
        <p:txBody>
          <a:bodyPr/>
          <a:lstStyle/>
          <a:p>
            <a:r>
              <a:rPr lang="en-US" dirty="0" smtClean="0"/>
              <a:t>reported their family life had improved since moving into their Habitat home. </a:t>
            </a:r>
            <a:endParaRPr lang="en-US" dirty="0"/>
          </a:p>
        </p:txBody>
      </p:sp>
      <p:sp>
        <p:nvSpPr>
          <p:cNvPr id="7" name="Text Placeholder 6"/>
          <p:cNvSpPr>
            <a:spLocks noGrp="1"/>
          </p:cNvSpPr>
          <p:nvPr>
            <p:ph type="body" sz="quarter" idx="15"/>
          </p:nvPr>
        </p:nvSpPr>
        <p:spPr/>
        <p:txBody>
          <a:bodyPr/>
          <a:lstStyle/>
          <a:p>
            <a:r>
              <a:rPr lang="en-US" dirty="0" smtClean="0"/>
              <a:t>78%</a:t>
            </a:r>
            <a:endParaRPr lang="en-US" dirty="0"/>
          </a:p>
        </p:txBody>
      </p:sp>
      <p:sp>
        <p:nvSpPr>
          <p:cNvPr id="8" name="Text Placeholder 7"/>
          <p:cNvSpPr>
            <a:spLocks noGrp="1"/>
          </p:cNvSpPr>
          <p:nvPr>
            <p:ph type="body" sz="quarter" idx="16"/>
          </p:nvPr>
        </p:nvSpPr>
        <p:spPr>
          <a:xfrm>
            <a:off x="6737101" y="4581128"/>
            <a:ext cx="4183436" cy="864096"/>
          </a:xfrm>
        </p:spPr>
        <p:txBody>
          <a:bodyPr/>
          <a:lstStyle/>
          <a:p>
            <a:r>
              <a:rPr lang="en-US" dirty="0" smtClean="0"/>
              <a:t>reported their family’s health had improved since moving into their Habitat home.</a:t>
            </a:r>
          </a:p>
          <a:p>
            <a:endParaRPr lang="en-US" dirty="0"/>
          </a:p>
        </p:txBody>
      </p:sp>
      <p:sp>
        <p:nvSpPr>
          <p:cNvPr id="11" name="Text Placeholder 10"/>
          <p:cNvSpPr>
            <a:spLocks noGrp="1"/>
          </p:cNvSpPr>
          <p:nvPr>
            <p:ph type="body" sz="quarter" idx="17"/>
          </p:nvPr>
        </p:nvSpPr>
        <p:spPr/>
        <p:txBody>
          <a:bodyPr/>
          <a:lstStyle/>
          <a:p>
            <a:r>
              <a:rPr lang="en-US" dirty="0" smtClean="0"/>
              <a:t>Source: 2012 CMHC survey of Habitat Canada homeowners</a:t>
            </a:r>
            <a:endParaRPr lang="en-US" dirty="0"/>
          </a:p>
        </p:txBody>
      </p:sp>
    </p:spTree>
    <p:extLst>
      <p:ext uri="{BB962C8B-B14F-4D97-AF65-F5344CB8AC3E}">
        <p14:creationId xmlns:p14="http://schemas.microsoft.com/office/powerpoint/2010/main" val="62124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 b="7"/>
          <a:stretch>
            <a:fillRect/>
          </a:stretch>
        </p:blipFill>
        <p:spPr/>
      </p:pic>
      <p:sp>
        <p:nvSpPr>
          <p:cNvPr id="3" name="Text Placeholder 2"/>
          <p:cNvSpPr>
            <a:spLocks noGrp="1"/>
          </p:cNvSpPr>
          <p:nvPr>
            <p:ph type="body" sz="quarter" idx="11"/>
          </p:nvPr>
        </p:nvSpPr>
        <p:spPr/>
        <p:txBody>
          <a:bodyPr/>
          <a:lstStyle/>
          <a:p>
            <a:r>
              <a:rPr lang="en-US" dirty="0" smtClean="0"/>
              <a:t>The Indigenous</a:t>
            </a:r>
          </a:p>
          <a:p>
            <a:r>
              <a:rPr lang="en-US" dirty="0" smtClean="0"/>
              <a:t>Housing Program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395" y="2227"/>
            <a:ext cx="3018777" cy="1696352"/>
          </a:xfrm>
          <a:prstGeom prst="rect">
            <a:avLst/>
          </a:prstGeom>
        </p:spPr>
      </p:pic>
    </p:spTree>
    <p:extLst>
      <p:ext uri="{BB962C8B-B14F-4D97-AF65-F5344CB8AC3E}">
        <p14:creationId xmlns:p14="http://schemas.microsoft.com/office/powerpoint/2010/main" val="36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15</a:t>
            </a:fld>
            <a:endParaRPr lang="en-US" dirty="0"/>
          </a:p>
        </p:txBody>
      </p:sp>
      <p:sp>
        <p:nvSpPr>
          <p:cNvPr id="4" name="Text Placeholder 3"/>
          <p:cNvSpPr>
            <a:spLocks noGrp="1"/>
          </p:cNvSpPr>
          <p:nvPr>
            <p:ph type="body" sz="quarter" idx="12"/>
          </p:nvPr>
        </p:nvSpPr>
        <p:spPr>
          <a:xfrm>
            <a:off x="360000" y="1556792"/>
            <a:ext cx="4943912" cy="2420929"/>
          </a:xfrm>
        </p:spPr>
        <p:txBody>
          <a:bodyPr/>
          <a:lstStyle/>
          <a:p>
            <a:r>
              <a:rPr lang="en-US" dirty="0">
                <a:solidFill>
                  <a:schemeClr val="bg1"/>
                </a:solidFill>
                <a:effectLst>
                  <a:outerShdw blurRad="482600" dist="38100" dir="2700000" algn="tl" rotWithShape="0">
                    <a:prstClr val="black">
                      <a:alpha val="70000"/>
                    </a:prstClr>
                  </a:outerShdw>
                </a:effectLst>
              </a:rPr>
              <a:t>“Homeownership I </a:t>
            </a:r>
            <a:r>
              <a:rPr lang="en-US" dirty="0" smtClean="0">
                <a:solidFill>
                  <a:schemeClr val="bg1"/>
                </a:solidFill>
                <a:effectLst>
                  <a:outerShdw blurRad="482600" dist="38100" dir="2700000" algn="tl" rotWithShape="0">
                    <a:prstClr val="black">
                      <a:alpha val="70000"/>
                    </a:prstClr>
                  </a:outerShdw>
                </a:effectLst>
              </a:rPr>
              <a:t/>
            </a:r>
            <a:br>
              <a:rPr lang="en-US" dirty="0" smtClean="0">
                <a:solidFill>
                  <a:schemeClr val="bg1"/>
                </a:solidFill>
                <a:effectLst>
                  <a:outerShdw blurRad="482600" dist="38100" dir="2700000" algn="tl" rotWithShape="0">
                    <a:prstClr val="black">
                      <a:alpha val="70000"/>
                    </a:prstClr>
                  </a:outerShdw>
                </a:effectLst>
              </a:rPr>
            </a:br>
            <a:r>
              <a:rPr lang="en-US" dirty="0" smtClean="0">
                <a:solidFill>
                  <a:schemeClr val="bg1"/>
                </a:solidFill>
                <a:effectLst>
                  <a:outerShdw blurRad="482600" dist="38100" dir="2700000" algn="tl" rotWithShape="0">
                    <a:prstClr val="black">
                      <a:alpha val="70000"/>
                    </a:prstClr>
                  </a:outerShdw>
                </a:effectLst>
              </a:rPr>
              <a:t>see </a:t>
            </a:r>
            <a:r>
              <a:rPr lang="en-US" dirty="0">
                <a:solidFill>
                  <a:schemeClr val="bg1"/>
                </a:solidFill>
                <a:effectLst>
                  <a:outerShdw blurRad="482600" dist="38100" dir="2700000" algn="tl" rotWithShape="0">
                    <a:prstClr val="black">
                      <a:alpha val="70000"/>
                    </a:prstClr>
                  </a:outerShdw>
                </a:effectLst>
              </a:rPr>
              <a:t>as one of those vehicles we can use to attain self-sufficiency for our people.”</a:t>
            </a:r>
          </a:p>
        </p:txBody>
      </p:sp>
      <p:sp>
        <p:nvSpPr>
          <p:cNvPr id="5" name="Text Placeholder 4"/>
          <p:cNvSpPr>
            <a:spLocks noGrp="1"/>
          </p:cNvSpPr>
          <p:nvPr>
            <p:ph type="body" sz="quarter" idx="13"/>
          </p:nvPr>
        </p:nvSpPr>
        <p:spPr>
          <a:xfrm>
            <a:off x="360000" y="4041285"/>
            <a:ext cx="5736000" cy="1245932"/>
          </a:xfrm>
        </p:spPr>
        <p:txBody>
          <a:bodyPr/>
          <a:lstStyle/>
          <a:p>
            <a:r>
              <a:rPr lang="en-US" dirty="0">
                <a:solidFill>
                  <a:schemeClr val="bg1"/>
                </a:solidFill>
                <a:effectLst>
                  <a:outerShdw blurRad="406400" dist="50800" dir="5400000" algn="ctr" rotWithShape="0">
                    <a:srgbClr val="000000">
                      <a:alpha val="53000"/>
                    </a:srgbClr>
                  </a:outerShdw>
                </a:effectLst>
              </a:rPr>
              <a:t>– James Allen, Chief of the Champagne and </a:t>
            </a:r>
            <a:r>
              <a:rPr lang="en-US" dirty="0" err="1">
                <a:solidFill>
                  <a:schemeClr val="bg1"/>
                </a:solidFill>
                <a:effectLst>
                  <a:outerShdw blurRad="406400" dist="50800" dir="5400000" algn="ctr" rotWithShape="0">
                    <a:srgbClr val="000000">
                      <a:alpha val="53000"/>
                    </a:srgbClr>
                  </a:outerShdw>
                </a:effectLst>
              </a:rPr>
              <a:t>Aishihik</a:t>
            </a:r>
            <a:r>
              <a:rPr lang="en-US" dirty="0">
                <a:solidFill>
                  <a:schemeClr val="bg1"/>
                </a:solidFill>
                <a:effectLst>
                  <a:outerShdw blurRad="406400" dist="50800" dir="5400000" algn="ctr" rotWithShape="0">
                    <a:srgbClr val="000000">
                      <a:alpha val="53000"/>
                    </a:srgbClr>
                  </a:outerShdw>
                </a:effectLst>
              </a:rPr>
              <a:t> First Nations</a:t>
            </a:r>
          </a:p>
        </p:txBody>
      </p:sp>
      <p:sp>
        <p:nvSpPr>
          <p:cNvPr id="6" name="Rectangle 5"/>
          <p:cNvSpPr/>
          <p:nvPr/>
        </p:nvSpPr>
        <p:spPr>
          <a:xfrm>
            <a:off x="360000" y="5661248"/>
            <a:ext cx="5375959" cy="276999"/>
          </a:xfrm>
          <a:prstGeom prst="rect">
            <a:avLst/>
          </a:prstGeom>
        </p:spPr>
        <p:txBody>
          <a:bodyPr wrap="square">
            <a:spAutoFit/>
          </a:bodyPr>
          <a:lstStyle/>
          <a:p>
            <a:r>
              <a:rPr lang="en-US" sz="1200" i="1" dirty="0">
                <a:solidFill>
                  <a:schemeClr val="bg1"/>
                </a:solidFill>
                <a:latin typeface="Arial" charset="0"/>
                <a:ea typeface="Arial" charset="0"/>
                <a:cs typeface="Arial" charset="0"/>
              </a:rPr>
              <a:t>Source: CBC News, "Yukon First Nation partners with Habitat for Humanity"</a:t>
            </a:r>
          </a:p>
        </p:txBody>
      </p:sp>
    </p:spTree>
    <p:extLst>
      <p:ext uri="{BB962C8B-B14F-4D97-AF65-F5344CB8AC3E}">
        <p14:creationId xmlns:p14="http://schemas.microsoft.com/office/powerpoint/2010/main" val="2656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16</a:t>
            </a:fld>
            <a:endParaRPr lang="en-US" dirty="0"/>
          </a:p>
        </p:txBody>
      </p:sp>
      <p:sp>
        <p:nvSpPr>
          <p:cNvPr id="3" name="Text Placeholder 2"/>
          <p:cNvSpPr>
            <a:spLocks noGrp="1"/>
          </p:cNvSpPr>
          <p:nvPr>
            <p:ph type="body" sz="quarter" idx="11"/>
          </p:nvPr>
        </p:nvSpPr>
        <p:spPr>
          <a:xfrm>
            <a:off x="360001" y="3538154"/>
            <a:ext cx="3215719" cy="1202229"/>
          </a:xfrm>
        </p:spPr>
        <p:txBody>
          <a:bodyPr/>
          <a:lstStyle/>
          <a:p>
            <a:r>
              <a:rPr lang="en-US" dirty="0"/>
              <a:t>Today, 1.67 million Indigenous people live in Canada and many of them are in need of a safe and decent place to live.</a:t>
            </a:r>
          </a:p>
        </p:txBody>
      </p:sp>
      <p:sp>
        <p:nvSpPr>
          <p:cNvPr id="4" name="Title 3"/>
          <p:cNvSpPr>
            <a:spLocks noGrp="1"/>
          </p:cNvSpPr>
          <p:nvPr>
            <p:ph type="title"/>
          </p:nvPr>
        </p:nvSpPr>
        <p:spPr>
          <a:xfrm>
            <a:off x="360000" y="1562228"/>
            <a:ext cx="3593767" cy="1975926"/>
          </a:xfrm>
        </p:spPr>
        <p:txBody>
          <a:bodyPr/>
          <a:lstStyle/>
          <a:p>
            <a:r>
              <a:rPr lang="en-US" dirty="0"/>
              <a:t>Why the Indigenous Housing Program?</a:t>
            </a:r>
          </a:p>
        </p:txBody>
      </p:sp>
      <p:sp>
        <p:nvSpPr>
          <p:cNvPr id="7" name="Text Placeholder 6"/>
          <p:cNvSpPr>
            <a:spLocks noGrp="1"/>
          </p:cNvSpPr>
          <p:nvPr>
            <p:ph type="body" sz="quarter" idx="15"/>
          </p:nvPr>
        </p:nvSpPr>
        <p:spPr>
          <a:xfrm>
            <a:off x="5544903" y="1004142"/>
            <a:ext cx="5760000" cy="936625"/>
          </a:xfrm>
        </p:spPr>
        <p:txBody>
          <a:bodyPr/>
          <a:lstStyle/>
          <a:p>
            <a:r>
              <a:rPr lang="en-US" dirty="0"/>
              <a:t>One in five Indigenous people in Canada </a:t>
            </a:r>
            <a:r>
              <a:rPr lang="en-US" dirty="0" smtClean="0"/>
              <a:t>live </a:t>
            </a:r>
            <a:br>
              <a:rPr lang="en-US" dirty="0" smtClean="0"/>
            </a:br>
            <a:r>
              <a:rPr lang="en-US" dirty="0" smtClean="0"/>
              <a:t>in </a:t>
            </a:r>
            <a:r>
              <a:rPr lang="en-US" dirty="0"/>
              <a:t>housing in need of major repairs.</a:t>
            </a:r>
          </a:p>
        </p:txBody>
      </p:sp>
      <p:pic>
        <p:nvPicPr>
          <p:cNvPr id="18" name="Picture Placeholder 17"/>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a:fillRect/>
          </a:stretch>
        </p:blipFill>
        <p:spPr>
          <a:xfrm>
            <a:off x="4463816" y="1004142"/>
            <a:ext cx="936625" cy="936625"/>
          </a:xfrm>
        </p:spPr>
      </p:pic>
      <p:sp>
        <p:nvSpPr>
          <p:cNvPr id="10" name="Text Placeholder 9"/>
          <p:cNvSpPr>
            <a:spLocks noGrp="1"/>
          </p:cNvSpPr>
          <p:nvPr>
            <p:ph type="body" sz="quarter" idx="17"/>
          </p:nvPr>
        </p:nvSpPr>
        <p:spPr>
          <a:xfrm>
            <a:off x="5555999" y="2101490"/>
            <a:ext cx="5760000" cy="1080000"/>
          </a:xfrm>
        </p:spPr>
        <p:txBody>
          <a:bodyPr/>
          <a:lstStyle/>
          <a:p>
            <a:r>
              <a:rPr lang="en-US" dirty="0"/>
              <a:t>Indigenous people in Canada are more than three times as likely to live in housing in </a:t>
            </a:r>
            <a:r>
              <a:rPr lang="en-US" dirty="0" smtClean="0"/>
              <a:t/>
            </a:r>
            <a:br>
              <a:rPr lang="en-US" dirty="0" smtClean="0"/>
            </a:br>
            <a:r>
              <a:rPr lang="en-US" dirty="0" smtClean="0"/>
              <a:t>need of </a:t>
            </a:r>
            <a:r>
              <a:rPr lang="en-US" dirty="0"/>
              <a:t>major </a:t>
            </a:r>
            <a:r>
              <a:rPr lang="en-US" dirty="0" smtClean="0"/>
              <a:t>repairs.</a:t>
            </a:r>
            <a:endParaRPr lang="en-US" dirty="0"/>
          </a:p>
        </p:txBody>
      </p:sp>
      <p:pic>
        <p:nvPicPr>
          <p:cNvPr id="19" name="Picture Placeholder 18"/>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a:stretch>
            <a:fillRect/>
          </a:stretch>
        </p:blipFill>
        <p:spPr>
          <a:xfrm>
            <a:off x="4463816" y="2173177"/>
            <a:ext cx="936625" cy="936625"/>
          </a:xfrm>
        </p:spPr>
      </p:pic>
      <p:sp>
        <p:nvSpPr>
          <p:cNvPr id="12" name="Text Placeholder 11"/>
          <p:cNvSpPr>
            <a:spLocks noGrp="1"/>
          </p:cNvSpPr>
          <p:nvPr>
            <p:ph type="body" sz="quarter" idx="19"/>
          </p:nvPr>
        </p:nvSpPr>
        <p:spPr>
          <a:xfrm>
            <a:off x="5555999" y="3342213"/>
            <a:ext cx="5760000" cy="936625"/>
          </a:xfrm>
        </p:spPr>
        <p:txBody>
          <a:bodyPr/>
          <a:lstStyle/>
          <a:p>
            <a:r>
              <a:rPr lang="en-US" dirty="0"/>
              <a:t>One in five Indigenous people in Canada </a:t>
            </a:r>
            <a:r>
              <a:rPr lang="en-US" dirty="0" smtClean="0"/>
              <a:t>live</a:t>
            </a:r>
            <a:br>
              <a:rPr lang="en-US" dirty="0" smtClean="0"/>
            </a:br>
            <a:r>
              <a:rPr lang="en-US" dirty="0" smtClean="0"/>
              <a:t>in </a:t>
            </a:r>
            <a:r>
              <a:rPr lang="en-US" dirty="0"/>
              <a:t>over-crowded housing.</a:t>
            </a:r>
          </a:p>
        </p:txBody>
      </p:sp>
      <p:pic>
        <p:nvPicPr>
          <p:cNvPr id="20" name="Picture Placeholder 19"/>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a:stretch>
            <a:fillRect/>
          </a:stretch>
        </p:blipFill>
        <p:spPr>
          <a:xfrm>
            <a:off x="4463816" y="3349863"/>
            <a:ext cx="936625" cy="936625"/>
          </a:xfrm>
        </p:spPr>
      </p:pic>
      <p:sp>
        <p:nvSpPr>
          <p:cNvPr id="14" name="Text Placeholder 13"/>
          <p:cNvSpPr>
            <a:spLocks noGrp="1"/>
          </p:cNvSpPr>
          <p:nvPr>
            <p:ph type="body" sz="quarter" idx="21"/>
          </p:nvPr>
        </p:nvSpPr>
        <p:spPr>
          <a:xfrm>
            <a:off x="5550902" y="4437112"/>
            <a:ext cx="5760000" cy="936625"/>
          </a:xfrm>
        </p:spPr>
        <p:txBody>
          <a:bodyPr/>
          <a:lstStyle/>
          <a:p>
            <a:r>
              <a:rPr lang="en-US" dirty="0"/>
              <a:t>Indigenous people in Canada </a:t>
            </a:r>
            <a:r>
              <a:rPr lang="en-US" dirty="0" smtClean="0"/>
              <a:t>are more </a:t>
            </a:r>
            <a:r>
              <a:rPr lang="en-US" dirty="0"/>
              <a:t>than twice as likely to live in </a:t>
            </a:r>
            <a:r>
              <a:rPr lang="en-US" dirty="0" smtClean="0"/>
              <a:t>overcrowded housing.</a:t>
            </a:r>
            <a:endParaRPr lang="en-US" dirty="0"/>
          </a:p>
        </p:txBody>
      </p:sp>
      <p:pic>
        <p:nvPicPr>
          <p:cNvPr id="21" name="Picture Placeholder 20"/>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a:stretch>
            <a:fillRect/>
          </a:stretch>
        </p:blipFill>
        <p:spPr>
          <a:xfrm>
            <a:off x="4463816" y="4437112"/>
            <a:ext cx="936625" cy="936625"/>
          </a:xfrm>
        </p:spPr>
      </p:pic>
      <p:sp>
        <p:nvSpPr>
          <p:cNvPr id="5" name="Rectangle 4"/>
          <p:cNvSpPr/>
          <p:nvPr/>
        </p:nvSpPr>
        <p:spPr>
          <a:xfrm>
            <a:off x="360000" y="5545208"/>
            <a:ext cx="4367847" cy="461665"/>
          </a:xfrm>
          <a:prstGeom prst="rect">
            <a:avLst/>
          </a:prstGeom>
        </p:spPr>
        <p:txBody>
          <a:bodyPr wrap="square">
            <a:spAutoFit/>
          </a:bodyPr>
          <a:lstStyle/>
          <a:p>
            <a:r>
              <a:rPr lang="en-US" sz="1200" i="1" dirty="0">
                <a:solidFill>
                  <a:schemeClr val="bg1"/>
                </a:solidFill>
                <a:latin typeface="Arial" charset="0"/>
                <a:ea typeface="Arial" charset="0"/>
                <a:cs typeface="Arial" charset="0"/>
              </a:rPr>
              <a:t>CMHC, Canadian Housing Observer, 2014; </a:t>
            </a:r>
            <a:endParaRPr lang="en-US" sz="1200" i="1" dirty="0" smtClean="0">
              <a:solidFill>
                <a:schemeClr val="bg1"/>
              </a:solidFill>
              <a:latin typeface="Arial" charset="0"/>
              <a:ea typeface="Arial" charset="0"/>
              <a:cs typeface="Arial" charset="0"/>
            </a:endParaRPr>
          </a:p>
          <a:p>
            <a:r>
              <a:rPr lang="en-US" sz="1200" i="1" dirty="0" smtClean="0">
                <a:solidFill>
                  <a:schemeClr val="bg1"/>
                </a:solidFill>
                <a:latin typeface="Arial" charset="0"/>
                <a:ea typeface="Arial" charset="0"/>
                <a:cs typeface="Arial" charset="0"/>
              </a:rPr>
              <a:t>Canada </a:t>
            </a:r>
            <a:r>
              <a:rPr lang="en-US" sz="1200" i="1" dirty="0">
                <a:solidFill>
                  <a:schemeClr val="bg1"/>
                </a:solidFill>
                <a:latin typeface="Arial" charset="0"/>
                <a:ea typeface="Arial" charset="0"/>
                <a:cs typeface="Arial" charset="0"/>
              </a:rPr>
              <a:t>2016 Census.</a:t>
            </a:r>
          </a:p>
        </p:txBody>
      </p:sp>
    </p:spTree>
    <p:extLst>
      <p:ext uri="{BB962C8B-B14F-4D97-AF65-F5344CB8AC3E}">
        <p14:creationId xmlns:p14="http://schemas.microsoft.com/office/powerpoint/2010/main" val="5784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17</a:t>
            </a:fld>
            <a:endParaRPr lang="en-US" dirty="0"/>
          </a:p>
        </p:txBody>
      </p:sp>
      <p:sp>
        <p:nvSpPr>
          <p:cNvPr id="3" name="Text Placeholder 2"/>
          <p:cNvSpPr>
            <a:spLocks noGrp="1"/>
          </p:cNvSpPr>
          <p:nvPr>
            <p:ph type="body" sz="quarter" idx="11"/>
          </p:nvPr>
        </p:nvSpPr>
        <p:spPr>
          <a:xfrm>
            <a:off x="360000" y="2696088"/>
            <a:ext cx="3593429" cy="1353720"/>
          </a:xfrm>
        </p:spPr>
        <p:txBody>
          <a:bodyPr/>
          <a:lstStyle/>
          <a:p>
            <a:r>
              <a:rPr lang="en-US" dirty="0"/>
              <a:t>Many families in Canada, especially those living on</a:t>
            </a:r>
            <a:r>
              <a:rPr lang="en-US" dirty="0" smtClean="0"/>
              <a:t> traditional </a:t>
            </a:r>
            <a:r>
              <a:rPr lang="en-US" dirty="0"/>
              <a:t>t</a:t>
            </a:r>
            <a:r>
              <a:rPr lang="en-US" dirty="0" smtClean="0"/>
              <a:t>erritories </a:t>
            </a:r>
            <a:r>
              <a:rPr lang="en-US" dirty="0"/>
              <a:t>(First Nations, Métis and Inuit communities), face issues that include: </a:t>
            </a:r>
            <a:endParaRPr lang="en-US" dirty="0" smtClean="0"/>
          </a:p>
        </p:txBody>
      </p:sp>
      <p:sp>
        <p:nvSpPr>
          <p:cNvPr id="4" name="Title 3"/>
          <p:cNvSpPr>
            <a:spLocks noGrp="1"/>
          </p:cNvSpPr>
          <p:nvPr>
            <p:ph type="title"/>
          </p:nvPr>
        </p:nvSpPr>
        <p:spPr>
          <a:xfrm>
            <a:off x="360000" y="2132856"/>
            <a:ext cx="3593767" cy="571951"/>
          </a:xfrm>
        </p:spPr>
        <p:txBody>
          <a:bodyPr/>
          <a:lstStyle/>
          <a:p>
            <a:r>
              <a:rPr lang="en-US" dirty="0" smtClean="0"/>
              <a:t>The Challenge</a:t>
            </a:r>
            <a:endParaRPr lang="en-US" dirty="0"/>
          </a:p>
        </p:txBody>
      </p:sp>
      <p:sp>
        <p:nvSpPr>
          <p:cNvPr id="11" name="Text Placeholder 10"/>
          <p:cNvSpPr>
            <a:spLocks noGrp="1"/>
          </p:cNvSpPr>
          <p:nvPr>
            <p:ph type="body" sz="quarter" idx="13"/>
          </p:nvPr>
        </p:nvSpPr>
        <p:spPr/>
        <p:txBody>
          <a:bodyPr/>
          <a:lstStyle/>
          <a:p>
            <a:r>
              <a:rPr lang="en-US" dirty="0" smtClean="0"/>
              <a:t>Overcrowding.</a:t>
            </a:r>
            <a:endParaRPr lang="en-US" dirty="0"/>
          </a:p>
        </p:txBody>
      </p:sp>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13" name="Text Placeholder 12"/>
          <p:cNvSpPr>
            <a:spLocks noGrp="1"/>
          </p:cNvSpPr>
          <p:nvPr>
            <p:ph type="body" sz="quarter" idx="15"/>
          </p:nvPr>
        </p:nvSpPr>
        <p:spPr/>
        <p:txBody>
          <a:bodyPr/>
          <a:lstStyle/>
          <a:p>
            <a:r>
              <a:rPr lang="en-US" smtClean="0"/>
              <a:t>Dilapidated housing.</a:t>
            </a:r>
            <a:endParaRPr lang="en-US" dirty="0"/>
          </a:p>
        </p:txBody>
      </p:sp>
      <p:pic>
        <p:nvPicPr>
          <p:cNvPr id="23" name="Picture Placeholder 22"/>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10" b="110"/>
          <a:stretch>
            <a:fillRect/>
          </a:stretch>
        </p:blipFill>
        <p:spPr/>
      </p:pic>
      <p:sp>
        <p:nvSpPr>
          <p:cNvPr id="15" name="Text Placeholder 14"/>
          <p:cNvSpPr>
            <a:spLocks noGrp="1"/>
          </p:cNvSpPr>
          <p:nvPr>
            <p:ph type="body" sz="quarter" idx="17"/>
          </p:nvPr>
        </p:nvSpPr>
        <p:spPr/>
        <p:txBody>
          <a:bodyPr/>
          <a:lstStyle/>
          <a:p>
            <a:r>
              <a:rPr lang="en-US" smtClean="0"/>
              <a:t>General lack of affordability.</a:t>
            </a:r>
            <a:endParaRPr lang="en-US" dirty="0"/>
          </a:p>
        </p:txBody>
      </p:sp>
      <p:pic>
        <p:nvPicPr>
          <p:cNvPr id="24" name="Picture Placeholder 23"/>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a:stretch>
            <a:fillRect/>
          </a:stretch>
        </p:blipFill>
        <p:spPr/>
      </p:pic>
      <p:sp>
        <p:nvSpPr>
          <p:cNvPr id="21" name="Text Placeholder 14"/>
          <p:cNvSpPr>
            <a:spLocks noGrp="1"/>
          </p:cNvSpPr>
          <p:nvPr>
            <p:ph type="body" sz="quarter" idx="19"/>
          </p:nvPr>
        </p:nvSpPr>
        <p:spPr/>
        <p:txBody>
          <a:bodyPr/>
          <a:lstStyle/>
          <a:p>
            <a:r>
              <a:rPr lang="en-US" dirty="0"/>
              <a:t>Remoteness.</a:t>
            </a:r>
          </a:p>
        </p:txBody>
      </p:sp>
      <p:pic>
        <p:nvPicPr>
          <p:cNvPr id="22" name="Picture Placeholder 23"/>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a:stretch>
            <a:fillRect/>
          </a:stretch>
        </p:blipFill>
        <p:spPr/>
      </p:pic>
      <p:sp>
        <p:nvSpPr>
          <p:cNvPr id="25" name="Text Placeholder 16"/>
          <p:cNvSpPr>
            <a:spLocks noGrp="1"/>
          </p:cNvSpPr>
          <p:nvPr>
            <p:ph type="body" sz="quarter" idx="21"/>
          </p:nvPr>
        </p:nvSpPr>
        <p:spPr/>
        <p:txBody>
          <a:bodyPr/>
          <a:lstStyle/>
          <a:p>
            <a:r>
              <a:rPr lang="en-US" dirty="0"/>
              <a:t>Lack of gainful employment</a:t>
            </a:r>
            <a:r>
              <a:rPr lang="en-US" dirty="0" smtClean="0"/>
              <a:t>.</a:t>
            </a:r>
            <a:endParaRPr lang="en-US" dirty="0"/>
          </a:p>
        </p:txBody>
      </p:sp>
      <p:pic>
        <p:nvPicPr>
          <p:cNvPr id="26" name="Picture Placeholder 5"/>
          <p:cNvPicPr>
            <a:picLocks noGrp="1" noChangeAspect="1"/>
          </p:cNvPicPr>
          <p:nvPr>
            <p:ph type="pic" sz="quarter" idx="22"/>
          </p:nvPr>
        </p:nvPicPr>
        <p:blipFill>
          <a:blip r:embed="rId6">
            <a:extLst>
              <a:ext uri="{28A0092B-C50C-407E-A947-70E740481C1C}">
                <a14:useLocalDpi xmlns:a14="http://schemas.microsoft.com/office/drawing/2010/main" val="0"/>
              </a:ext>
            </a:extLst>
          </a:blip>
          <a:srcRect t="110" b="110"/>
          <a:stretch>
            <a:fillRect/>
          </a:stretch>
        </p:blipFill>
        <p:spPr/>
      </p:pic>
      <p:sp>
        <p:nvSpPr>
          <p:cNvPr id="36" name="Text Placeholder 35"/>
          <p:cNvSpPr>
            <a:spLocks noGrp="1"/>
          </p:cNvSpPr>
          <p:nvPr>
            <p:ph type="body" sz="quarter" idx="23"/>
          </p:nvPr>
        </p:nvSpPr>
        <p:spPr/>
        <p:txBody>
          <a:bodyPr/>
          <a:lstStyle/>
          <a:p>
            <a:r>
              <a:rPr lang="en-US" dirty="0"/>
              <a:t>Unhealthy living conditions.</a:t>
            </a:r>
          </a:p>
        </p:txBody>
      </p:sp>
      <p:pic>
        <p:nvPicPr>
          <p:cNvPr id="12" name="Picture Placeholder 11"/>
          <p:cNvPicPr>
            <a:picLocks noGrp="1" noChangeAspect="1"/>
          </p:cNvPicPr>
          <p:nvPr>
            <p:ph type="pic" sz="quarter" idx="24"/>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7731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18</a:t>
            </a:fld>
            <a:endParaRPr lang="en-US" dirty="0"/>
          </a:p>
        </p:txBody>
      </p:sp>
      <p:sp>
        <p:nvSpPr>
          <p:cNvPr id="4" name="Title 3"/>
          <p:cNvSpPr>
            <a:spLocks noGrp="1"/>
          </p:cNvSpPr>
          <p:nvPr>
            <p:ph type="title"/>
          </p:nvPr>
        </p:nvSpPr>
        <p:spPr>
          <a:xfrm>
            <a:off x="4799855" y="1586960"/>
            <a:ext cx="7392145" cy="3642240"/>
          </a:xfrm>
        </p:spPr>
        <p:txBody>
          <a:bodyPr/>
          <a:lstStyle/>
          <a:p>
            <a:r>
              <a:rPr lang="en-US"/>
              <a:t>Habitat Canada is encouraged to see the federal government continuing its important work collaborating with First Nations, Inuit and Métis to create and implement an Indigenous Housing Strategy.</a:t>
            </a:r>
            <a:endParaRPr lang="en-US" dirty="0"/>
          </a:p>
        </p:txBody>
      </p:sp>
    </p:spTree>
    <p:extLst>
      <p:ext uri="{BB962C8B-B14F-4D97-AF65-F5344CB8AC3E}">
        <p14:creationId xmlns:p14="http://schemas.microsoft.com/office/powerpoint/2010/main" val="96654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19</a:t>
            </a:fld>
            <a:endParaRPr lang="en-US" dirty="0"/>
          </a:p>
        </p:txBody>
      </p:sp>
      <p:sp>
        <p:nvSpPr>
          <p:cNvPr id="4" name="Title 3"/>
          <p:cNvSpPr>
            <a:spLocks noGrp="1"/>
          </p:cNvSpPr>
          <p:nvPr>
            <p:ph type="title"/>
          </p:nvPr>
        </p:nvSpPr>
        <p:spPr>
          <a:xfrm>
            <a:off x="4943872" y="2739087"/>
            <a:ext cx="7248129" cy="1337986"/>
          </a:xfrm>
        </p:spPr>
        <p:txBody>
          <a:bodyPr/>
          <a:lstStyle/>
          <a:p>
            <a:r>
              <a:rPr lang="en-US"/>
              <a:t>There is more work to be done, and we cannot do it alone.</a:t>
            </a:r>
            <a:endParaRPr lang="en-US" dirty="0"/>
          </a:p>
        </p:txBody>
      </p:sp>
    </p:spTree>
    <p:extLst>
      <p:ext uri="{BB962C8B-B14F-4D97-AF65-F5344CB8AC3E}">
        <p14:creationId xmlns:p14="http://schemas.microsoft.com/office/powerpoint/2010/main" val="17224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382" b="5382"/>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2</a:t>
            </a:fld>
            <a:endParaRPr lang="en-US" dirty="0"/>
          </a:p>
        </p:txBody>
      </p:sp>
      <p:sp>
        <p:nvSpPr>
          <p:cNvPr id="4" name="Title 3"/>
          <p:cNvSpPr>
            <a:spLocks noGrp="1"/>
          </p:cNvSpPr>
          <p:nvPr>
            <p:ph type="title"/>
          </p:nvPr>
        </p:nvSpPr>
        <p:spPr>
          <a:xfrm>
            <a:off x="7007017" y="1844824"/>
            <a:ext cx="5184983" cy="2645303"/>
          </a:xfrm>
        </p:spPr>
        <p:txBody>
          <a:bodyPr lIns="360000" tIns="144000" rIns="360000" bIns="144000"/>
          <a:lstStyle/>
          <a:p>
            <a:r>
              <a:rPr lang="en-US" dirty="0"/>
              <a:t>Habitat for Humanity</a:t>
            </a:r>
            <a:br>
              <a:rPr lang="en-US" dirty="0"/>
            </a:br>
            <a:r>
              <a:rPr lang="en-US" dirty="0"/>
              <a:t>Canada is a member of Habitat for Humanity International.</a:t>
            </a:r>
            <a:endParaRPr lang="en-US" dirty="0"/>
          </a:p>
        </p:txBody>
      </p:sp>
      <p:sp>
        <p:nvSpPr>
          <p:cNvPr id="2" name="Text Placeholder 1"/>
          <p:cNvSpPr>
            <a:spLocks noGrp="1"/>
          </p:cNvSpPr>
          <p:nvPr>
            <p:ph type="body" sz="quarter" idx="12"/>
          </p:nvPr>
        </p:nvSpPr>
        <p:spPr/>
        <p:txBody>
          <a:bodyPr/>
          <a:lstStyle/>
          <a:p>
            <a:r>
              <a:rPr lang="en-US" sz="1200" i="1" dirty="0">
                <a:solidFill>
                  <a:schemeClr val="bg1"/>
                </a:solidFill>
                <a:latin typeface="Arial" charset="0"/>
                <a:ea typeface="Arial" charset="0"/>
                <a:cs typeface="Arial" charset="0"/>
              </a:rPr>
              <a:t>Photo: NASA/Goddard Space Flight Center/</a:t>
            </a:r>
            <a:r>
              <a:rPr lang="en-US" sz="1200" i="1" dirty="0" err="1">
                <a:solidFill>
                  <a:schemeClr val="bg1"/>
                </a:solidFill>
                <a:latin typeface="Arial" charset="0"/>
                <a:ea typeface="Arial" charset="0"/>
                <a:cs typeface="Arial" charset="0"/>
              </a:rPr>
              <a:t>Reto</a:t>
            </a:r>
            <a:r>
              <a:rPr lang="en-US" sz="1200" i="1" dirty="0">
                <a:solidFill>
                  <a:schemeClr val="bg1"/>
                </a:solidFill>
                <a:latin typeface="Arial" charset="0"/>
                <a:ea typeface="Arial" charset="0"/>
                <a:cs typeface="Arial" charset="0"/>
              </a:rPr>
              <a:t> </a:t>
            </a:r>
            <a:r>
              <a:rPr lang="en-US" sz="1200" i="1" dirty="0" err="1">
                <a:solidFill>
                  <a:schemeClr val="bg1"/>
                </a:solidFill>
                <a:latin typeface="Arial" charset="0"/>
                <a:ea typeface="Arial" charset="0"/>
                <a:cs typeface="Arial" charset="0"/>
              </a:rPr>
              <a:t>Stöckli</a:t>
            </a:r>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817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20</a:t>
            </a:fld>
            <a:endParaRPr lang="en-US" dirty="0"/>
          </a:p>
        </p:txBody>
      </p:sp>
      <p:sp>
        <p:nvSpPr>
          <p:cNvPr id="3" name="Text Placeholder 2"/>
          <p:cNvSpPr>
            <a:spLocks noGrp="1"/>
          </p:cNvSpPr>
          <p:nvPr>
            <p:ph type="body" sz="quarter" idx="11"/>
          </p:nvPr>
        </p:nvSpPr>
        <p:spPr>
          <a:xfrm>
            <a:off x="360001" y="1838407"/>
            <a:ext cx="3593766" cy="3318785"/>
          </a:xfrm>
        </p:spPr>
        <p:txBody>
          <a:bodyPr/>
          <a:lstStyle/>
          <a:p>
            <a:pPr>
              <a:spcBef>
                <a:spcPts val="2000"/>
              </a:spcBef>
            </a:pPr>
            <a:r>
              <a:rPr lang="en-US" dirty="0" smtClean="0"/>
              <a:t>Indigenous peoples have a deep spiritual, physical, social and </a:t>
            </a:r>
            <a:br>
              <a:rPr lang="en-US" dirty="0" smtClean="0"/>
            </a:br>
            <a:r>
              <a:rPr lang="en-US" dirty="0" smtClean="0"/>
              <a:t>cultural connection to their land. Building homes within Indigenous</a:t>
            </a:r>
            <a:br>
              <a:rPr lang="en-US" dirty="0" smtClean="0"/>
            </a:br>
            <a:r>
              <a:rPr lang="en-US" dirty="0" smtClean="0"/>
              <a:t>communities must be undertaken with the support of the community.</a:t>
            </a:r>
          </a:p>
          <a:p>
            <a:pPr>
              <a:lnSpc>
                <a:spcPct val="100000"/>
              </a:lnSpc>
              <a:spcBef>
                <a:spcPts val="2000"/>
              </a:spcBef>
            </a:pPr>
            <a:r>
              <a:rPr lang="en-US" dirty="0" smtClean="0"/>
              <a:t>To better address the specific challenges facing Indigenous families, Habitat Canada launched </a:t>
            </a:r>
            <a:br>
              <a:rPr lang="en-US" dirty="0" smtClean="0"/>
            </a:br>
            <a:r>
              <a:rPr lang="en-US" dirty="0" smtClean="0"/>
              <a:t>its Indigenous Housing Program </a:t>
            </a:r>
            <a:br>
              <a:rPr lang="en-US" dirty="0" smtClean="0"/>
            </a:br>
            <a:r>
              <a:rPr lang="en-US" dirty="0" smtClean="0"/>
              <a:t>in 2007.</a:t>
            </a:r>
          </a:p>
        </p:txBody>
      </p:sp>
      <p:sp>
        <p:nvSpPr>
          <p:cNvPr id="4" name="Title 3"/>
          <p:cNvSpPr>
            <a:spLocks noGrp="1"/>
          </p:cNvSpPr>
          <p:nvPr>
            <p:ph type="title"/>
          </p:nvPr>
        </p:nvSpPr>
        <p:spPr>
          <a:xfrm>
            <a:off x="360000" y="1268760"/>
            <a:ext cx="3593767" cy="571951"/>
          </a:xfrm>
        </p:spPr>
        <p:txBody>
          <a:bodyPr anchor="t" anchorCtr="0"/>
          <a:lstStyle/>
          <a:p>
            <a:r>
              <a:rPr lang="en-US" dirty="0" smtClean="0"/>
              <a:t>Taking Action</a:t>
            </a:r>
            <a:endParaRPr lang="en-US" dirty="0"/>
          </a:p>
        </p:txBody>
      </p:sp>
      <p:sp>
        <p:nvSpPr>
          <p:cNvPr id="10" name="Text Placeholder 9"/>
          <p:cNvSpPr>
            <a:spLocks noGrp="1"/>
          </p:cNvSpPr>
          <p:nvPr>
            <p:ph type="body" sz="quarter" idx="13"/>
          </p:nvPr>
        </p:nvSpPr>
        <p:spPr>
          <a:xfrm>
            <a:off x="5544903" y="1409752"/>
            <a:ext cx="5760000" cy="936625"/>
          </a:xfrm>
        </p:spPr>
        <p:txBody>
          <a:bodyPr/>
          <a:lstStyle/>
          <a:p>
            <a:r>
              <a:rPr lang="en-US" dirty="0" smtClean="0"/>
              <a:t>In partnership with Indigenous communities.</a:t>
            </a:r>
            <a:endParaRPr lang="en-US" dirty="0"/>
          </a:p>
        </p:txBody>
      </p:sp>
      <p:pic>
        <p:nvPicPr>
          <p:cNvPr id="6" name="Picture Placeholder 5"/>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464050" y="1410174"/>
            <a:ext cx="936625" cy="936625"/>
          </a:xfrm>
        </p:spPr>
      </p:pic>
      <p:sp>
        <p:nvSpPr>
          <p:cNvPr id="12" name="Text Placeholder 11"/>
          <p:cNvSpPr>
            <a:spLocks noGrp="1"/>
          </p:cNvSpPr>
          <p:nvPr>
            <p:ph type="body" sz="quarter" idx="15"/>
          </p:nvPr>
        </p:nvSpPr>
        <p:spPr>
          <a:xfrm>
            <a:off x="5544903" y="2525615"/>
            <a:ext cx="5760000" cy="936625"/>
          </a:xfrm>
        </p:spPr>
        <p:txBody>
          <a:bodyPr/>
          <a:lstStyle/>
          <a:p>
            <a:r>
              <a:rPr lang="en-US" dirty="0"/>
              <a:t>Supported </a:t>
            </a:r>
            <a:r>
              <a:rPr lang="en-US" dirty="0" smtClean="0"/>
              <a:t>by the Canada Mortgage and Housing Corporation (CMHC).</a:t>
            </a:r>
            <a:endParaRPr lang="en-US" dirty="0"/>
          </a:p>
        </p:txBody>
      </p:sp>
      <p:pic>
        <p:nvPicPr>
          <p:cNvPr id="7" name="Picture Placeholder 6"/>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4464050" y="2526186"/>
            <a:ext cx="936625" cy="936625"/>
          </a:xfrm>
        </p:spPr>
      </p:pic>
      <p:sp>
        <p:nvSpPr>
          <p:cNvPr id="14" name="Text Placeholder 13"/>
          <p:cNvSpPr>
            <a:spLocks noGrp="1"/>
          </p:cNvSpPr>
          <p:nvPr>
            <p:ph type="body" sz="quarter" idx="17"/>
          </p:nvPr>
        </p:nvSpPr>
        <p:spPr>
          <a:xfrm>
            <a:off x="5555999" y="3645024"/>
            <a:ext cx="5760000" cy="1297015"/>
          </a:xfrm>
        </p:spPr>
        <p:txBody>
          <a:bodyPr/>
          <a:lstStyle/>
          <a:p>
            <a:r>
              <a:rPr lang="en-US" smtClean="0"/>
              <a:t>Agreement signed with the Assembly of First Nations (AFN) in 2011 with the ultimate goal of increasing First Nations’ involvement in Habitat projects even further.</a:t>
            </a:r>
            <a:endParaRPr lang="en-US" dirty="0"/>
          </a:p>
        </p:txBody>
      </p:sp>
      <p:pic>
        <p:nvPicPr>
          <p:cNvPr id="8" name="Picture Placeholder 7"/>
          <p:cNvPicPr>
            <a:picLocks noGrp="1" noChangeAspect="1"/>
          </p:cNvPicPr>
          <p:nvPr>
            <p:ph type="pic" sz="quarter" idx="18"/>
          </p:nvPr>
        </p:nvPicPr>
        <p:blipFill>
          <a:blip r:embed="rId4">
            <a:extLst>
              <a:ext uri="{28A0092B-C50C-407E-A947-70E740481C1C}">
                <a14:useLocalDpi xmlns:a14="http://schemas.microsoft.com/office/drawing/2010/main" val="0"/>
              </a:ext>
            </a:extLst>
          </a:blip>
          <a:stretch>
            <a:fillRect/>
          </a:stretch>
        </p:blipFill>
        <p:spPr>
          <a:xfrm>
            <a:off x="4475163" y="3825218"/>
            <a:ext cx="936625" cy="936625"/>
          </a:xfrm>
        </p:spPr>
      </p:pic>
    </p:spTree>
    <p:extLst>
      <p:ext uri="{BB962C8B-B14F-4D97-AF65-F5344CB8AC3E}">
        <p14:creationId xmlns:p14="http://schemas.microsoft.com/office/powerpoint/2010/main" val="161642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21</a:t>
            </a:fld>
            <a:endParaRPr lang="en-US" dirty="0"/>
          </a:p>
        </p:txBody>
      </p:sp>
      <p:sp>
        <p:nvSpPr>
          <p:cNvPr id="3" name="Text Placeholder 2"/>
          <p:cNvSpPr>
            <a:spLocks noGrp="1"/>
          </p:cNvSpPr>
          <p:nvPr>
            <p:ph type="body" sz="quarter" idx="11"/>
          </p:nvPr>
        </p:nvSpPr>
        <p:spPr>
          <a:xfrm>
            <a:off x="360001" y="2918971"/>
            <a:ext cx="3593766" cy="1086537"/>
          </a:xfrm>
        </p:spPr>
        <p:txBody>
          <a:bodyPr/>
          <a:lstStyle/>
          <a:p>
            <a:pPr>
              <a:spcBef>
                <a:spcPts val="2000"/>
              </a:spcBef>
            </a:pPr>
            <a:r>
              <a:rPr lang="en-US"/>
              <a:t>The Indigenous Housing Program partners with Indigenous communities to provide a foundation for families to thrive through:</a:t>
            </a:r>
            <a:endParaRPr lang="en-US" dirty="0" smtClean="0"/>
          </a:p>
        </p:txBody>
      </p:sp>
      <p:sp>
        <p:nvSpPr>
          <p:cNvPr id="4" name="Title 3"/>
          <p:cNvSpPr>
            <a:spLocks noGrp="1"/>
          </p:cNvSpPr>
          <p:nvPr>
            <p:ph type="title"/>
          </p:nvPr>
        </p:nvSpPr>
        <p:spPr>
          <a:xfrm>
            <a:off x="360000" y="2349324"/>
            <a:ext cx="3593767" cy="571951"/>
          </a:xfrm>
        </p:spPr>
        <p:txBody>
          <a:bodyPr anchor="t" anchorCtr="0"/>
          <a:lstStyle/>
          <a:p>
            <a:r>
              <a:rPr lang="en-US" dirty="0"/>
              <a:t>How We </a:t>
            </a:r>
            <a:r>
              <a:rPr lang="en-US" dirty="0" smtClean="0"/>
              <a:t>Help</a:t>
            </a:r>
            <a:endParaRPr lang="en-US" dirty="0"/>
          </a:p>
        </p:txBody>
      </p:sp>
      <p:sp>
        <p:nvSpPr>
          <p:cNvPr id="10" name="Text Placeholder 9"/>
          <p:cNvSpPr>
            <a:spLocks noGrp="1"/>
          </p:cNvSpPr>
          <p:nvPr>
            <p:ph type="body" sz="quarter" idx="13"/>
          </p:nvPr>
        </p:nvSpPr>
        <p:spPr>
          <a:xfrm>
            <a:off x="5544903" y="1628800"/>
            <a:ext cx="5760000" cy="936625"/>
          </a:xfrm>
        </p:spPr>
        <p:txBody>
          <a:bodyPr/>
          <a:lstStyle/>
          <a:p>
            <a:r>
              <a:rPr lang="en-US" dirty="0"/>
              <a:t>Homeownership.</a:t>
            </a:r>
          </a:p>
        </p:txBody>
      </p:sp>
      <p:pic>
        <p:nvPicPr>
          <p:cNvPr id="6" name="Picture Placeholder 5"/>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464050" y="1629222"/>
            <a:ext cx="936625" cy="936625"/>
          </a:xfrm>
        </p:spPr>
      </p:pic>
      <p:sp>
        <p:nvSpPr>
          <p:cNvPr id="12" name="Text Placeholder 11"/>
          <p:cNvSpPr>
            <a:spLocks noGrp="1"/>
          </p:cNvSpPr>
          <p:nvPr>
            <p:ph type="body" sz="quarter" idx="15"/>
          </p:nvPr>
        </p:nvSpPr>
        <p:spPr>
          <a:xfrm>
            <a:off x="5544903" y="2744663"/>
            <a:ext cx="5760000" cy="936625"/>
          </a:xfrm>
        </p:spPr>
        <p:txBody>
          <a:bodyPr/>
          <a:lstStyle/>
          <a:p>
            <a:r>
              <a:rPr lang="en-US" dirty="0"/>
              <a:t>Skills training.</a:t>
            </a:r>
          </a:p>
        </p:txBody>
      </p:sp>
      <p:sp>
        <p:nvSpPr>
          <p:cNvPr id="14" name="Text Placeholder 13"/>
          <p:cNvSpPr>
            <a:spLocks noGrp="1"/>
          </p:cNvSpPr>
          <p:nvPr>
            <p:ph type="body" sz="quarter" idx="17"/>
          </p:nvPr>
        </p:nvSpPr>
        <p:spPr>
          <a:xfrm>
            <a:off x="5555999" y="3860526"/>
            <a:ext cx="5760000" cy="936000"/>
          </a:xfrm>
        </p:spPr>
        <p:txBody>
          <a:bodyPr/>
          <a:lstStyle/>
          <a:p>
            <a:r>
              <a:rPr lang="en-US" dirty="0"/>
              <a:t>Empowerment and capacity building.</a:t>
            </a:r>
          </a:p>
        </p:txBody>
      </p:sp>
      <p:pic>
        <p:nvPicPr>
          <p:cNvPr id="8" name="Picture Placeholder 7"/>
          <p:cNvPicPr>
            <a:picLocks noGrp="1" noChangeAspect="1"/>
          </p:cNvPicPr>
          <p:nvPr>
            <p:ph type="pic" sz="quarter" idx="18"/>
          </p:nvPr>
        </p:nvPicPr>
        <p:blipFill>
          <a:blip r:embed="rId3">
            <a:extLst>
              <a:ext uri="{28A0092B-C50C-407E-A947-70E740481C1C}">
                <a14:useLocalDpi xmlns:a14="http://schemas.microsoft.com/office/drawing/2010/main" val="0"/>
              </a:ext>
            </a:extLst>
          </a:blip>
          <a:stretch>
            <a:fillRect/>
          </a:stretch>
        </p:blipFill>
        <p:spPr>
          <a:xfrm>
            <a:off x="4475163" y="3860526"/>
            <a:ext cx="936625" cy="936625"/>
          </a:xfrm>
        </p:spPr>
      </p:pic>
      <p:pic>
        <p:nvPicPr>
          <p:cNvPr id="11" name="Picture Placeholder 6"/>
          <p:cNvPicPr>
            <a:picLocks noGrp="1" noChangeAspect="1"/>
          </p:cNvPicPr>
          <p:nvPr>
            <p:ph type="pic" sz="quarter" idx="16"/>
          </p:nvPr>
        </p:nvPicPr>
        <p:blipFill>
          <a:blip r:embed="rId4">
            <a:extLst>
              <a:ext uri="{28A0092B-C50C-407E-A947-70E740481C1C}">
                <a14:useLocalDpi xmlns:a14="http://schemas.microsoft.com/office/drawing/2010/main" val="0"/>
              </a:ext>
            </a:extLst>
          </a:blip>
          <a:stretch>
            <a:fillRect/>
          </a:stretch>
        </p:blipFill>
        <p:spPr>
          <a:xfrm>
            <a:off x="4475163" y="2776799"/>
            <a:ext cx="936625" cy="936625"/>
          </a:xfrm>
        </p:spPr>
      </p:pic>
    </p:spTree>
    <p:extLst>
      <p:ext uri="{BB962C8B-B14F-4D97-AF65-F5344CB8AC3E}">
        <p14:creationId xmlns:p14="http://schemas.microsoft.com/office/powerpoint/2010/main" val="214186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22</a:t>
            </a:fld>
            <a:endParaRPr lang="en-US" dirty="0"/>
          </a:p>
        </p:txBody>
      </p:sp>
      <p:sp>
        <p:nvSpPr>
          <p:cNvPr id="4" name="Title 3"/>
          <p:cNvSpPr>
            <a:spLocks noGrp="1"/>
          </p:cNvSpPr>
          <p:nvPr>
            <p:ph type="title"/>
          </p:nvPr>
        </p:nvSpPr>
        <p:spPr>
          <a:xfrm>
            <a:off x="0" y="360000"/>
            <a:ext cx="4079776" cy="662400"/>
          </a:xfrm>
        </p:spPr>
        <p:txBody>
          <a:bodyPr/>
          <a:lstStyle/>
          <a:p>
            <a:r>
              <a:rPr lang="en-US" smtClean="0"/>
              <a:t>Homeownership</a:t>
            </a:r>
            <a:endParaRPr lang="en-US" dirty="0"/>
          </a:p>
        </p:txBody>
      </p:sp>
      <p:sp>
        <p:nvSpPr>
          <p:cNvPr id="27" name="Text Placeholder 26"/>
          <p:cNvSpPr>
            <a:spLocks noGrp="1"/>
          </p:cNvSpPr>
          <p:nvPr>
            <p:ph type="body" sz="quarter" idx="13"/>
          </p:nvPr>
        </p:nvSpPr>
        <p:spPr/>
        <p:txBody>
          <a:bodyPr/>
          <a:lstStyle/>
          <a:p>
            <a:r>
              <a:rPr lang="en-US" smtClean="0"/>
              <a:t>166</a:t>
            </a:r>
            <a:endParaRPr lang="en-US" dirty="0"/>
          </a:p>
        </p:txBody>
      </p:sp>
      <p:sp>
        <p:nvSpPr>
          <p:cNvPr id="5" name="Text Placeholder 4"/>
          <p:cNvSpPr>
            <a:spLocks noGrp="1"/>
          </p:cNvSpPr>
          <p:nvPr>
            <p:ph type="body" sz="quarter" idx="14"/>
          </p:nvPr>
        </p:nvSpPr>
        <p:spPr/>
        <p:txBody>
          <a:bodyPr/>
          <a:lstStyle/>
          <a:p>
            <a:r>
              <a:rPr lang="en-US" dirty="0" smtClean="0"/>
              <a:t>families have accessed affordable homeownership to date, including 38 on First Nations, Métis Settlements and traditional territories.</a:t>
            </a:r>
          </a:p>
          <a:p>
            <a:endParaRPr lang="en-US" dirty="0"/>
          </a:p>
        </p:txBody>
      </p:sp>
      <p:sp>
        <p:nvSpPr>
          <p:cNvPr id="13" name="Text Placeholder 5"/>
          <p:cNvSpPr>
            <a:spLocks noGrp="1"/>
          </p:cNvSpPr>
          <p:nvPr>
            <p:ph type="body" sz="quarter" idx="15"/>
          </p:nvPr>
        </p:nvSpPr>
        <p:spPr/>
        <p:txBody>
          <a:bodyPr/>
          <a:lstStyle/>
          <a:p>
            <a:r>
              <a:rPr lang="en-US" dirty="0" smtClean="0"/>
              <a:t>300</a:t>
            </a:r>
            <a:endParaRPr lang="en-US" dirty="0"/>
          </a:p>
        </p:txBody>
      </p:sp>
      <p:sp>
        <p:nvSpPr>
          <p:cNvPr id="6" name="Text Placeholder 5"/>
          <p:cNvSpPr>
            <a:spLocks noGrp="1"/>
          </p:cNvSpPr>
          <p:nvPr>
            <p:ph type="body" sz="quarter" idx="16"/>
          </p:nvPr>
        </p:nvSpPr>
        <p:spPr>
          <a:xfrm>
            <a:off x="6665093" y="4509120"/>
            <a:ext cx="4327452" cy="864096"/>
          </a:xfrm>
        </p:spPr>
        <p:txBody>
          <a:bodyPr/>
          <a:lstStyle/>
          <a:p>
            <a:r>
              <a:rPr lang="en-US" dirty="0" smtClean="0"/>
              <a:t>By 2020 our goal is to partner with more </a:t>
            </a:r>
            <a:br>
              <a:rPr lang="en-US" dirty="0" smtClean="0"/>
            </a:br>
            <a:r>
              <a:rPr lang="en-US" dirty="0" smtClean="0"/>
              <a:t>than 300 Indigenous families under the </a:t>
            </a:r>
            <a:r>
              <a:rPr lang="en-US" dirty="0"/>
              <a:t/>
            </a:r>
            <a:br>
              <a:rPr lang="en-US" dirty="0"/>
            </a:br>
            <a:r>
              <a:rPr lang="en-US" dirty="0" smtClean="0"/>
              <a:t>Indigenous Housing Program.</a:t>
            </a:r>
          </a:p>
          <a:p>
            <a:endParaRPr lang="en-US" dirty="0"/>
          </a:p>
        </p:txBody>
      </p:sp>
      <p:sp>
        <p:nvSpPr>
          <p:cNvPr id="7" name="Text Placeholder 6"/>
          <p:cNvSpPr>
            <a:spLocks noGrp="1"/>
          </p:cNvSpPr>
          <p:nvPr>
            <p:ph type="body" sz="quarter" idx="19"/>
          </p:nvPr>
        </p:nvSpPr>
        <p:spPr/>
        <p:txBody>
          <a:bodyPr/>
          <a:lstStyle/>
          <a:p>
            <a:r>
              <a:rPr lang="en-US" dirty="0"/>
              <a:t>Habitat Canada's Indigenous Housing </a:t>
            </a:r>
            <a:r>
              <a:rPr lang="en-US" dirty="0" smtClean="0"/>
              <a:t>Program partners </a:t>
            </a:r>
            <a:r>
              <a:rPr lang="en-US" dirty="0"/>
              <a:t>with Indigenous families and communities </a:t>
            </a:r>
            <a:r>
              <a:rPr lang="en-US" dirty="0" smtClean="0"/>
              <a:t>to create </a:t>
            </a:r>
            <a:r>
              <a:rPr lang="en-US" dirty="0"/>
              <a:t>a safe and decent place to live </a:t>
            </a:r>
            <a:r>
              <a:rPr lang="en-US" dirty="0" smtClean="0"/>
              <a:t>through affordable </a:t>
            </a:r>
            <a:r>
              <a:rPr lang="en-US" dirty="0"/>
              <a:t>homeownership.</a:t>
            </a:r>
          </a:p>
        </p:txBody>
      </p:sp>
      <p:sp>
        <p:nvSpPr>
          <p:cNvPr id="10" name="Slide Number Placeholder 1"/>
          <p:cNvSpPr txBox="1">
            <a:spLocks/>
          </p:cNvSpPr>
          <p:nvPr/>
        </p:nvSpPr>
        <p:spPr>
          <a:xfrm>
            <a:off x="23947801" y="6921759"/>
            <a:ext cx="611659" cy="365125"/>
          </a:xfrm>
          <a:prstGeom prst="rect">
            <a:avLst/>
          </a:prstGeom>
        </p:spPr>
        <p:txBody>
          <a:bodyPr vert="horz" lIns="91440" tIns="45720" rIns="91440" bIns="45720" rtlCol="0" anchor="ctr"/>
          <a:lstStyle>
            <a:defPPr>
              <a:defRPr lang="en-US"/>
            </a:defPPr>
            <a:lvl1pPr marL="0" algn="ctr" defTabSz="914400" rtl="0" eaLnBrk="1" latinLnBrk="0" hangingPunct="1">
              <a:defRPr sz="950" b="1"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7C90D2-9194-5D45-84BC-E7BFAB38CFD0}" type="slidenum">
              <a:rPr lang="en-US" smtClean="0"/>
              <a:pPr/>
              <a:t>22</a:t>
            </a:fld>
            <a:endParaRPr lang="en-US" dirty="0"/>
          </a:p>
        </p:txBody>
      </p:sp>
    </p:spTree>
    <p:extLst>
      <p:ext uri="{BB962C8B-B14F-4D97-AF65-F5344CB8AC3E}">
        <p14:creationId xmlns:p14="http://schemas.microsoft.com/office/powerpoint/2010/main" val="23289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23</a:t>
            </a:fld>
            <a:endParaRPr lang="en-US" dirty="0"/>
          </a:p>
        </p:txBody>
      </p:sp>
      <p:sp>
        <p:nvSpPr>
          <p:cNvPr id="4" name="Title 3"/>
          <p:cNvSpPr>
            <a:spLocks noGrp="1"/>
          </p:cNvSpPr>
          <p:nvPr>
            <p:ph type="title"/>
          </p:nvPr>
        </p:nvSpPr>
        <p:spPr>
          <a:xfrm>
            <a:off x="-1" y="360000"/>
            <a:ext cx="4511825" cy="662400"/>
          </a:xfrm>
        </p:spPr>
        <p:txBody>
          <a:bodyPr/>
          <a:lstStyle/>
          <a:p>
            <a:r>
              <a:rPr lang="en-US" smtClean="0"/>
              <a:t>Skills and </a:t>
            </a:r>
            <a:r>
              <a:rPr lang="en-US" dirty="0" smtClean="0"/>
              <a:t>Training</a:t>
            </a:r>
            <a:endParaRPr lang="en-US" dirty="0"/>
          </a:p>
        </p:txBody>
      </p:sp>
      <p:sp>
        <p:nvSpPr>
          <p:cNvPr id="27" name="Text Placeholder 26"/>
          <p:cNvSpPr>
            <a:spLocks noGrp="1"/>
          </p:cNvSpPr>
          <p:nvPr>
            <p:ph type="body" sz="quarter" idx="13"/>
          </p:nvPr>
        </p:nvSpPr>
        <p:spPr/>
        <p:txBody>
          <a:bodyPr/>
          <a:lstStyle/>
          <a:p>
            <a:r>
              <a:rPr lang="en-US" dirty="0" smtClean="0"/>
              <a:t>100</a:t>
            </a:r>
            <a:endParaRPr lang="en-US" dirty="0"/>
          </a:p>
        </p:txBody>
      </p:sp>
      <p:sp>
        <p:nvSpPr>
          <p:cNvPr id="5" name="Text Placeholder 4"/>
          <p:cNvSpPr>
            <a:spLocks noGrp="1"/>
          </p:cNvSpPr>
          <p:nvPr>
            <p:ph type="body" sz="quarter" idx="14"/>
          </p:nvPr>
        </p:nvSpPr>
        <p:spPr/>
        <p:txBody>
          <a:bodyPr/>
          <a:lstStyle/>
          <a:p>
            <a:r>
              <a:rPr lang="en-US" dirty="0"/>
              <a:t>Indigenous youth and women </a:t>
            </a:r>
            <a:r>
              <a:rPr lang="en-US" dirty="0" smtClean="0"/>
              <a:t>obtained trade </a:t>
            </a:r>
            <a:r>
              <a:rPr lang="en-US" dirty="0"/>
              <a:t>skills and construction training in 2016.</a:t>
            </a:r>
          </a:p>
        </p:txBody>
      </p:sp>
      <p:sp>
        <p:nvSpPr>
          <p:cNvPr id="13" name="Text Placeholder 5"/>
          <p:cNvSpPr>
            <a:spLocks noGrp="1"/>
          </p:cNvSpPr>
          <p:nvPr>
            <p:ph type="body" sz="quarter" idx="15"/>
          </p:nvPr>
        </p:nvSpPr>
        <p:spPr/>
        <p:txBody>
          <a:bodyPr/>
          <a:lstStyle/>
          <a:p>
            <a:r>
              <a:rPr lang="en-US" dirty="0" smtClean="0"/>
              <a:t>200</a:t>
            </a:r>
            <a:endParaRPr lang="en-US" dirty="0"/>
          </a:p>
        </p:txBody>
      </p:sp>
      <p:sp>
        <p:nvSpPr>
          <p:cNvPr id="6" name="Text Placeholder 5"/>
          <p:cNvSpPr>
            <a:spLocks noGrp="1"/>
          </p:cNvSpPr>
          <p:nvPr>
            <p:ph type="body" sz="quarter" idx="16"/>
          </p:nvPr>
        </p:nvSpPr>
        <p:spPr>
          <a:xfrm>
            <a:off x="6953125" y="4509120"/>
            <a:ext cx="3751388" cy="864096"/>
          </a:xfrm>
        </p:spPr>
        <p:txBody>
          <a:bodyPr/>
          <a:lstStyle/>
          <a:p>
            <a:r>
              <a:rPr lang="en-US" dirty="0"/>
              <a:t>By 2020, our goal is to </a:t>
            </a:r>
            <a:r>
              <a:rPr lang="en-US"/>
              <a:t>provide </a:t>
            </a:r>
            <a:r>
              <a:rPr lang="en-US" smtClean="0"/>
              <a:t>200 Indigenous </a:t>
            </a:r>
            <a:r>
              <a:rPr lang="en-US" dirty="0"/>
              <a:t>youth and women with </a:t>
            </a:r>
            <a:r>
              <a:rPr lang="en-US"/>
              <a:t>skills </a:t>
            </a:r>
            <a:r>
              <a:rPr lang="en-US" smtClean="0"/>
              <a:t>training opportunities </a:t>
            </a:r>
            <a:r>
              <a:rPr lang="en-US" dirty="0"/>
              <a:t>every year.</a:t>
            </a:r>
          </a:p>
        </p:txBody>
      </p:sp>
      <p:sp>
        <p:nvSpPr>
          <p:cNvPr id="7" name="Text Placeholder 6"/>
          <p:cNvSpPr>
            <a:spLocks noGrp="1"/>
          </p:cNvSpPr>
          <p:nvPr>
            <p:ph type="body" sz="quarter" idx="19"/>
          </p:nvPr>
        </p:nvSpPr>
        <p:spPr/>
        <p:txBody>
          <a:bodyPr/>
          <a:lstStyle/>
          <a:p>
            <a:r>
              <a:rPr lang="en-US" dirty="0"/>
              <a:t>We also provide skills and training opportunities </a:t>
            </a:r>
            <a:r>
              <a:rPr lang="en-US" dirty="0" smtClean="0"/>
              <a:t>to Indigenous </a:t>
            </a:r>
            <a:r>
              <a:rPr lang="en-US" dirty="0"/>
              <a:t>youth to equip them with trade skills </a:t>
            </a:r>
            <a:r>
              <a:rPr lang="en-US" dirty="0" smtClean="0"/>
              <a:t>they use </a:t>
            </a:r>
            <a:r>
              <a:rPr lang="en-US" dirty="0"/>
              <a:t>to maintain and/or create new homes in </a:t>
            </a:r>
            <a:r>
              <a:rPr lang="en-US" dirty="0" smtClean="0"/>
              <a:t>their communities</a:t>
            </a:r>
            <a:r>
              <a:rPr lang="en-US" dirty="0"/>
              <a:t>.</a:t>
            </a:r>
          </a:p>
        </p:txBody>
      </p:sp>
      <p:sp>
        <p:nvSpPr>
          <p:cNvPr id="10" name="Slide Number Placeholder 1"/>
          <p:cNvSpPr txBox="1">
            <a:spLocks/>
          </p:cNvSpPr>
          <p:nvPr/>
        </p:nvSpPr>
        <p:spPr>
          <a:xfrm>
            <a:off x="23947801" y="6921759"/>
            <a:ext cx="611659" cy="365125"/>
          </a:xfrm>
          <a:prstGeom prst="rect">
            <a:avLst/>
          </a:prstGeom>
        </p:spPr>
        <p:txBody>
          <a:bodyPr vert="horz" lIns="91440" tIns="45720" rIns="91440" bIns="45720" rtlCol="0" anchor="ctr"/>
          <a:lstStyle>
            <a:defPPr>
              <a:defRPr lang="en-US"/>
            </a:defPPr>
            <a:lvl1pPr marL="0" algn="ctr" defTabSz="914400" rtl="0" eaLnBrk="1" latinLnBrk="0" hangingPunct="1">
              <a:defRPr sz="950" b="1"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7C90D2-9194-5D45-84BC-E7BFAB38CFD0}" type="slidenum">
              <a:rPr lang="en-US" smtClean="0"/>
              <a:pPr/>
              <a:t>23</a:t>
            </a:fld>
            <a:endParaRPr lang="en-US" dirty="0"/>
          </a:p>
        </p:txBody>
      </p:sp>
    </p:spTree>
    <p:extLst>
      <p:ext uri="{BB962C8B-B14F-4D97-AF65-F5344CB8AC3E}">
        <p14:creationId xmlns:p14="http://schemas.microsoft.com/office/powerpoint/2010/main" val="101902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24</a:t>
            </a:fld>
            <a:endParaRPr lang="en-US" dirty="0"/>
          </a:p>
        </p:txBody>
      </p:sp>
      <p:sp>
        <p:nvSpPr>
          <p:cNvPr id="2" name="Text Placeholder 1"/>
          <p:cNvSpPr>
            <a:spLocks noGrp="1"/>
          </p:cNvSpPr>
          <p:nvPr>
            <p:ph type="body" sz="quarter" idx="11"/>
          </p:nvPr>
        </p:nvSpPr>
        <p:spPr>
          <a:xfrm>
            <a:off x="360000" y="2867838"/>
            <a:ext cx="3593429" cy="2361362"/>
          </a:xfrm>
        </p:spPr>
        <p:txBody>
          <a:bodyPr/>
          <a:lstStyle/>
          <a:p>
            <a:r>
              <a:rPr lang="en-US" dirty="0"/>
              <a:t>Many local Habitats have partnered with high </a:t>
            </a:r>
            <a:r>
              <a:rPr lang="en-US" dirty="0" smtClean="0"/>
              <a:t>schools, colleges and universities </a:t>
            </a:r>
            <a:r>
              <a:rPr lang="en-US" dirty="0"/>
              <a:t>across Canada to provide apprentice opportunities </a:t>
            </a:r>
            <a:r>
              <a:rPr lang="en-US" dirty="0" smtClean="0"/>
              <a:t>for Indigenous </a:t>
            </a:r>
            <a:r>
              <a:rPr lang="en-US" dirty="0"/>
              <a:t>youth. Students earn school credits, obtain valuable hands-on experience, develop marketable job </a:t>
            </a:r>
            <a:r>
              <a:rPr lang="en-US" dirty="0" smtClean="0"/>
              <a:t>skills and </a:t>
            </a:r>
            <a:r>
              <a:rPr lang="en-US" dirty="0"/>
              <a:t>strengthen life skills while working on a Habitat home</a:t>
            </a:r>
            <a:r>
              <a:rPr lang="en-US" dirty="0" smtClean="0"/>
              <a:t>.</a:t>
            </a:r>
          </a:p>
        </p:txBody>
      </p:sp>
      <p:sp>
        <p:nvSpPr>
          <p:cNvPr id="5" name="Title 4"/>
          <p:cNvSpPr>
            <a:spLocks noGrp="1"/>
          </p:cNvSpPr>
          <p:nvPr>
            <p:ph type="title"/>
          </p:nvPr>
        </p:nvSpPr>
        <p:spPr>
          <a:xfrm>
            <a:off x="360000" y="950966"/>
            <a:ext cx="3593767" cy="1984646"/>
          </a:xfrm>
        </p:spPr>
        <p:txBody>
          <a:bodyPr wrap="square" anchor="t" anchorCtr="0">
            <a:spAutoFit/>
          </a:bodyPr>
          <a:lstStyle/>
          <a:p>
            <a:r>
              <a:rPr lang="en-US" dirty="0" smtClean="0"/>
              <a:t>Indigenous Youth and Women Skills Training</a:t>
            </a:r>
            <a:endParaRPr lang="en-US" dirty="0"/>
          </a:p>
        </p:txBody>
      </p:sp>
      <p:sp>
        <p:nvSpPr>
          <p:cNvPr id="4" name="Text Placeholder 3"/>
          <p:cNvSpPr>
            <a:spLocks noGrp="1"/>
          </p:cNvSpPr>
          <p:nvPr>
            <p:ph type="body" sz="quarter" idx="13"/>
          </p:nvPr>
        </p:nvSpPr>
        <p:spPr>
          <a:xfrm>
            <a:off x="5544903" y="332656"/>
            <a:ext cx="5760000" cy="1008000"/>
          </a:xfrm>
        </p:spPr>
        <p:txBody>
          <a:bodyPr/>
          <a:lstStyle/>
          <a:p>
            <a:r>
              <a:rPr lang="en-US" dirty="0"/>
              <a:t>In Saskatchewan, 40 students (including Indigenous students) built a home for an Indigenous </a:t>
            </a:r>
            <a:r>
              <a:rPr lang="en-US" dirty="0" smtClean="0"/>
              <a:t>family.</a:t>
            </a:r>
            <a:endParaRPr lang="en-US" dirty="0"/>
          </a:p>
        </p:txBody>
      </p:sp>
      <p:pic>
        <p:nvPicPr>
          <p:cNvPr id="27" name="Picture Placeholder 2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4474911" y="368344"/>
            <a:ext cx="936625" cy="936625"/>
          </a:xfrm>
        </p:spPr>
      </p:pic>
      <p:sp>
        <p:nvSpPr>
          <p:cNvPr id="8" name="Text Placeholder 7"/>
          <p:cNvSpPr>
            <a:spLocks noGrp="1"/>
          </p:cNvSpPr>
          <p:nvPr>
            <p:ph type="body" sz="quarter" idx="15"/>
          </p:nvPr>
        </p:nvSpPr>
        <p:spPr>
          <a:xfrm>
            <a:off x="5544903" y="1444331"/>
            <a:ext cx="5760000" cy="1008000"/>
          </a:xfrm>
        </p:spPr>
        <p:txBody>
          <a:bodyPr/>
          <a:lstStyle/>
          <a:p>
            <a:r>
              <a:rPr lang="en-US" dirty="0" smtClean="0"/>
              <a:t>At </a:t>
            </a:r>
            <a:r>
              <a:rPr lang="en-US" dirty="0" err="1"/>
              <a:t>Tobique</a:t>
            </a:r>
            <a:r>
              <a:rPr lang="en-US" dirty="0"/>
              <a:t> First Nation, Habitat provided opportunities for five youth from the community to obtain </a:t>
            </a:r>
            <a:r>
              <a:rPr lang="en-US" dirty="0" smtClean="0"/>
              <a:t>hands-on experience </a:t>
            </a:r>
            <a:r>
              <a:rPr lang="en-US" dirty="0"/>
              <a:t>in home building</a:t>
            </a:r>
            <a:r>
              <a:rPr lang="en-US" dirty="0" smtClean="0"/>
              <a:t>.</a:t>
            </a:r>
            <a:endParaRPr lang="en-US" dirty="0"/>
          </a:p>
        </p:txBody>
      </p:sp>
      <p:pic>
        <p:nvPicPr>
          <p:cNvPr id="26" name="Picture Placeholder 25"/>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a:xfrm>
            <a:off x="4463816" y="1480019"/>
            <a:ext cx="936625" cy="936625"/>
          </a:xfrm>
        </p:spPr>
      </p:pic>
      <p:sp>
        <p:nvSpPr>
          <p:cNvPr id="10" name="Text Placeholder 9"/>
          <p:cNvSpPr>
            <a:spLocks noGrp="1"/>
          </p:cNvSpPr>
          <p:nvPr>
            <p:ph type="body" sz="quarter" idx="17"/>
          </p:nvPr>
        </p:nvSpPr>
        <p:spPr>
          <a:xfrm>
            <a:off x="5555999" y="2564220"/>
            <a:ext cx="5760000" cy="1008000"/>
          </a:xfrm>
        </p:spPr>
        <p:txBody>
          <a:bodyPr/>
          <a:lstStyle/>
          <a:p>
            <a:r>
              <a:rPr lang="en-US" dirty="0"/>
              <a:t>Duck Lake Indigenous youth participated with Habitat in building new homes and retrofitting existing homes to improve their trade skills</a:t>
            </a:r>
            <a:r>
              <a:rPr lang="en-US" dirty="0" smtClean="0"/>
              <a:t>.</a:t>
            </a:r>
            <a:endParaRPr lang="en-US" dirty="0"/>
          </a:p>
        </p:txBody>
      </p:sp>
      <p:pic>
        <p:nvPicPr>
          <p:cNvPr id="25" name="Picture Placeholder 24"/>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a:stretch>
            <a:fillRect/>
          </a:stretch>
        </p:blipFill>
        <p:spPr>
          <a:xfrm>
            <a:off x="4474912" y="2598805"/>
            <a:ext cx="936625" cy="936625"/>
          </a:xfrm>
        </p:spPr>
      </p:pic>
      <p:sp>
        <p:nvSpPr>
          <p:cNvPr id="12" name="Text Placeholder 11"/>
          <p:cNvSpPr>
            <a:spLocks noGrp="1"/>
          </p:cNvSpPr>
          <p:nvPr>
            <p:ph type="body" sz="quarter" idx="19"/>
          </p:nvPr>
        </p:nvSpPr>
        <p:spPr>
          <a:xfrm>
            <a:off x="5555999" y="3675895"/>
            <a:ext cx="5760000" cy="1008000"/>
          </a:xfrm>
        </p:spPr>
        <p:txBody>
          <a:bodyPr/>
          <a:lstStyle/>
          <a:p>
            <a:r>
              <a:rPr lang="en-US" dirty="0" smtClean="0"/>
              <a:t>Youth </a:t>
            </a:r>
            <a:r>
              <a:rPr lang="en-US" dirty="0"/>
              <a:t>from Curve Lake First Nation </a:t>
            </a:r>
            <a:r>
              <a:rPr lang="en-US" dirty="0" smtClean="0"/>
              <a:t/>
            </a:r>
            <a:br>
              <a:rPr lang="en-US" dirty="0" smtClean="0"/>
            </a:br>
            <a:r>
              <a:rPr lang="en-US" dirty="0" smtClean="0"/>
              <a:t>participated with </a:t>
            </a:r>
            <a:r>
              <a:rPr lang="en-US" dirty="0"/>
              <a:t>Habitat to frame Habitat </a:t>
            </a:r>
            <a:r>
              <a:rPr lang="en-US" dirty="0" smtClean="0"/>
              <a:t/>
            </a:r>
            <a:br>
              <a:rPr lang="en-US" dirty="0" smtClean="0"/>
            </a:br>
            <a:r>
              <a:rPr lang="en-US" dirty="0" smtClean="0"/>
              <a:t>homes </a:t>
            </a:r>
            <a:r>
              <a:rPr lang="en-US" dirty="0"/>
              <a:t>in </a:t>
            </a:r>
            <a:r>
              <a:rPr lang="en-US" dirty="0" smtClean="0"/>
              <a:t>Warsaw, Ontario.</a:t>
            </a:r>
            <a:endParaRPr lang="en-US" dirty="0"/>
          </a:p>
        </p:txBody>
      </p:sp>
      <p:pic>
        <p:nvPicPr>
          <p:cNvPr id="24" name="Picture Placeholder 23"/>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a:stretch>
            <a:fillRect/>
          </a:stretch>
        </p:blipFill>
        <p:spPr>
          <a:xfrm>
            <a:off x="4474912" y="3704074"/>
            <a:ext cx="936625" cy="936625"/>
          </a:xfrm>
        </p:spPr>
      </p:pic>
      <p:sp>
        <p:nvSpPr>
          <p:cNvPr id="14" name="Text Placeholder 13"/>
          <p:cNvSpPr>
            <a:spLocks noGrp="1"/>
          </p:cNvSpPr>
          <p:nvPr>
            <p:ph type="body" sz="quarter" idx="21"/>
          </p:nvPr>
        </p:nvSpPr>
        <p:spPr>
          <a:xfrm>
            <a:off x="5550902" y="4795784"/>
            <a:ext cx="5760000" cy="1008000"/>
          </a:xfrm>
        </p:spPr>
        <p:txBody>
          <a:bodyPr/>
          <a:lstStyle/>
          <a:p>
            <a:r>
              <a:rPr lang="en-US" dirty="0"/>
              <a:t>In the Kingston area, local Indigenous </a:t>
            </a:r>
            <a:r>
              <a:rPr lang="en-US" dirty="0" smtClean="0"/>
              <a:t/>
            </a:r>
            <a:br>
              <a:rPr lang="en-US" dirty="0" smtClean="0"/>
            </a:br>
            <a:r>
              <a:rPr lang="en-US" dirty="0" smtClean="0"/>
              <a:t>youth </a:t>
            </a:r>
            <a:r>
              <a:rPr lang="en-US" dirty="0"/>
              <a:t>gained hands-on </a:t>
            </a:r>
            <a:r>
              <a:rPr lang="en-US" dirty="0" smtClean="0"/>
              <a:t>experience </a:t>
            </a:r>
            <a:r>
              <a:rPr lang="en-US" dirty="0"/>
              <a:t>and professional </a:t>
            </a:r>
            <a:r>
              <a:rPr lang="en-US" dirty="0" smtClean="0"/>
              <a:t>mentorship.</a:t>
            </a:r>
            <a:endParaRPr lang="en-US" dirty="0"/>
          </a:p>
        </p:txBody>
      </p:sp>
      <p:pic>
        <p:nvPicPr>
          <p:cNvPr id="23" name="Picture Placeholder 22"/>
          <p:cNvPicPr>
            <a:picLocks noGrp="1" noChangeAspect="1"/>
          </p:cNvPicPr>
          <p:nvPr>
            <p:ph type="pic" sz="quarter" idx="22"/>
          </p:nvPr>
        </p:nvPicPr>
        <p:blipFill>
          <a:blip r:embed="rId7">
            <a:extLst>
              <a:ext uri="{28A0092B-C50C-407E-A947-70E740481C1C}">
                <a14:useLocalDpi xmlns:a14="http://schemas.microsoft.com/office/drawing/2010/main" val="0"/>
              </a:ext>
            </a:extLst>
          </a:blip>
          <a:srcRect/>
          <a:stretch>
            <a:fillRect/>
          </a:stretch>
        </p:blipFill>
        <p:spPr>
          <a:xfrm>
            <a:off x="4469815" y="4831472"/>
            <a:ext cx="936625" cy="936625"/>
          </a:xfrm>
        </p:spPr>
      </p:pic>
    </p:spTree>
    <p:extLst>
      <p:ext uri="{BB962C8B-B14F-4D97-AF65-F5344CB8AC3E}">
        <p14:creationId xmlns:p14="http://schemas.microsoft.com/office/powerpoint/2010/main" val="17638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97C90D2-9194-5D45-84BC-E7BFAB38CFD0}" type="slidenum">
              <a:rPr lang="en-US" smtClean="0"/>
              <a:pPr/>
              <a:t>25</a:t>
            </a:fld>
            <a:endParaRPr lang="en-US" dirty="0"/>
          </a:p>
        </p:txBody>
      </p:sp>
      <p:sp>
        <p:nvSpPr>
          <p:cNvPr id="7" name="Text Placeholder 6"/>
          <p:cNvSpPr>
            <a:spLocks noGrp="1"/>
          </p:cNvSpPr>
          <p:nvPr>
            <p:ph type="body" sz="quarter" idx="11"/>
          </p:nvPr>
        </p:nvSpPr>
        <p:spPr>
          <a:xfrm>
            <a:off x="360000" y="3401061"/>
            <a:ext cx="3593429" cy="2692235"/>
          </a:xfrm>
        </p:spPr>
        <p:txBody>
          <a:bodyPr/>
          <a:lstStyle/>
          <a:p>
            <a:r>
              <a:rPr lang="en-US" dirty="0"/>
              <a:t>As well as training Indigenous youth and women</a:t>
            </a:r>
            <a:r>
              <a:rPr lang="en-US" dirty="0" smtClean="0"/>
              <a:t>, Habitat’s collaboration </a:t>
            </a:r>
            <a:r>
              <a:rPr lang="en-US" dirty="0"/>
              <a:t>enabled partnering </a:t>
            </a:r>
            <a:r>
              <a:rPr lang="en-US" dirty="0" smtClean="0"/>
              <a:t>Indigenous communities </a:t>
            </a:r>
            <a:r>
              <a:rPr lang="en-US" dirty="0"/>
              <a:t>to:</a:t>
            </a:r>
          </a:p>
        </p:txBody>
      </p:sp>
      <p:sp>
        <p:nvSpPr>
          <p:cNvPr id="6" name="Title 5"/>
          <p:cNvSpPr>
            <a:spLocks noGrp="1"/>
          </p:cNvSpPr>
          <p:nvPr>
            <p:ph type="title"/>
          </p:nvPr>
        </p:nvSpPr>
        <p:spPr>
          <a:xfrm>
            <a:off x="360000" y="1844824"/>
            <a:ext cx="3593767" cy="1512168"/>
          </a:xfrm>
        </p:spPr>
        <p:txBody>
          <a:bodyPr anchor="t" anchorCtr="0"/>
          <a:lstStyle/>
          <a:p>
            <a:r>
              <a:rPr lang="en-US" dirty="0"/>
              <a:t>Empowerment </a:t>
            </a:r>
            <a:r>
              <a:rPr lang="en-US" dirty="0" smtClean="0"/>
              <a:t/>
            </a:r>
            <a:br>
              <a:rPr lang="en-US" dirty="0" smtClean="0"/>
            </a:br>
            <a:r>
              <a:rPr lang="en-US" dirty="0" smtClean="0"/>
              <a:t>and Capacity Development</a:t>
            </a:r>
            <a:endParaRPr lang="en-US" dirty="0"/>
          </a:p>
        </p:txBody>
      </p:sp>
      <p:sp>
        <p:nvSpPr>
          <p:cNvPr id="13" name="Text Placeholder 12"/>
          <p:cNvSpPr>
            <a:spLocks noGrp="1"/>
          </p:cNvSpPr>
          <p:nvPr>
            <p:ph type="body" sz="quarter" idx="13"/>
          </p:nvPr>
        </p:nvSpPr>
        <p:spPr>
          <a:xfrm>
            <a:off x="5544903" y="1622329"/>
            <a:ext cx="5760000" cy="936625"/>
          </a:xfrm>
        </p:spPr>
        <p:txBody>
          <a:bodyPr/>
          <a:lstStyle/>
          <a:p>
            <a:r>
              <a:rPr lang="en-US" dirty="0" smtClean="0"/>
              <a:t>Strengthen </a:t>
            </a:r>
            <a:r>
              <a:rPr lang="en-US" dirty="0"/>
              <a:t>their housing management abilities.</a:t>
            </a:r>
          </a:p>
        </p:txBody>
      </p:sp>
      <p:pic>
        <p:nvPicPr>
          <p:cNvPr id="8" name="Picture Placeholder 7"/>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464050" y="1621734"/>
            <a:ext cx="936625" cy="936625"/>
          </a:xfrm>
        </p:spPr>
      </p:pic>
      <p:sp>
        <p:nvSpPr>
          <p:cNvPr id="15" name="Text Placeholder 14"/>
          <p:cNvSpPr>
            <a:spLocks noGrp="1"/>
          </p:cNvSpPr>
          <p:nvPr>
            <p:ph type="body" sz="quarter" idx="15"/>
          </p:nvPr>
        </p:nvSpPr>
        <p:spPr>
          <a:xfrm>
            <a:off x="5544903" y="2705233"/>
            <a:ext cx="5760000" cy="1008000"/>
          </a:xfrm>
        </p:spPr>
        <p:txBody>
          <a:bodyPr/>
          <a:lstStyle/>
          <a:p>
            <a:r>
              <a:rPr lang="en-US" dirty="0" smtClean="0"/>
              <a:t>Build </a:t>
            </a:r>
            <a:r>
              <a:rPr lang="en-US" dirty="0"/>
              <a:t>their internal capacity to introduce affordable homeownership as a sustainable housing solution on and off reserves. </a:t>
            </a:r>
          </a:p>
        </p:txBody>
      </p:sp>
      <p:pic>
        <p:nvPicPr>
          <p:cNvPr id="9" name="Picture Placeholder 8"/>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4464050" y="2740921"/>
            <a:ext cx="936625" cy="936625"/>
          </a:xfrm>
        </p:spPr>
      </p:pic>
      <p:sp>
        <p:nvSpPr>
          <p:cNvPr id="17" name="Text Placeholder 16"/>
          <p:cNvSpPr>
            <a:spLocks noGrp="1"/>
          </p:cNvSpPr>
          <p:nvPr>
            <p:ph type="body" sz="quarter" idx="17"/>
          </p:nvPr>
        </p:nvSpPr>
        <p:spPr>
          <a:xfrm>
            <a:off x="5555999" y="3860527"/>
            <a:ext cx="5760000" cy="936625"/>
          </a:xfrm>
        </p:spPr>
        <p:txBody>
          <a:bodyPr/>
          <a:lstStyle/>
          <a:p>
            <a:r>
              <a:rPr lang="en-US" dirty="0" smtClean="0"/>
              <a:t>Collectively </a:t>
            </a:r>
            <a:r>
              <a:rPr lang="en-US" dirty="0"/>
              <a:t>renew a sense of pride, </a:t>
            </a:r>
            <a:r>
              <a:rPr lang="en-US" dirty="0" smtClean="0"/>
              <a:t>and build </a:t>
            </a:r>
            <a:br>
              <a:rPr lang="en-US" dirty="0" smtClean="0"/>
            </a:br>
            <a:r>
              <a:rPr lang="en-US" dirty="0" smtClean="0"/>
              <a:t>individual </a:t>
            </a:r>
            <a:r>
              <a:rPr lang="en-US" dirty="0"/>
              <a:t>strength and self-reliance, by </a:t>
            </a:r>
            <a:r>
              <a:rPr lang="en-US" dirty="0" smtClean="0"/>
              <a:t/>
            </a:r>
            <a:br>
              <a:rPr lang="en-US" dirty="0" smtClean="0"/>
            </a:br>
            <a:r>
              <a:rPr lang="en-US" dirty="0" smtClean="0"/>
              <a:t>volunteering </a:t>
            </a:r>
            <a:r>
              <a:rPr lang="en-US" dirty="0"/>
              <a:t>together as a community.</a:t>
            </a:r>
          </a:p>
        </p:txBody>
      </p:sp>
      <p:pic>
        <p:nvPicPr>
          <p:cNvPr id="10" name="Picture Placeholder 9"/>
          <p:cNvPicPr>
            <a:picLocks noGrp="1" noChangeAspect="1"/>
          </p:cNvPicPr>
          <p:nvPr>
            <p:ph type="pic" sz="quarter" idx="18"/>
          </p:nvPr>
        </p:nvPicPr>
        <p:blipFill>
          <a:blip r:embed="rId4">
            <a:extLst>
              <a:ext uri="{28A0092B-C50C-407E-A947-70E740481C1C}">
                <a14:useLocalDpi xmlns:a14="http://schemas.microsoft.com/office/drawing/2010/main" val="0"/>
              </a:ext>
            </a:extLst>
          </a:blip>
          <a:stretch>
            <a:fillRect/>
          </a:stretch>
        </p:blipFill>
        <p:spPr>
          <a:xfrm>
            <a:off x="4475163" y="3860109"/>
            <a:ext cx="936625" cy="936625"/>
          </a:xfrm>
        </p:spPr>
      </p:pic>
    </p:spTree>
    <p:extLst>
      <p:ext uri="{BB962C8B-B14F-4D97-AF65-F5344CB8AC3E}">
        <p14:creationId xmlns:p14="http://schemas.microsoft.com/office/powerpoint/2010/main" val="17905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997C90D2-9194-5D45-84BC-E7BFAB38CFD0}" type="slidenum">
              <a:rPr lang="en-US" smtClean="0"/>
              <a:pPr/>
              <a:t>26</a:t>
            </a:fld>
            <a:endParaRPr lang="en-US" dirty="0"/>
          </a:p>
        </p:txBody>
      </p:sp>
      <p:sp>
        <p:nvSpPr>
          <p:cNvPr id="2" name="Text Placeholder 1"/>
          <p:cNvSpPr>
            <a:spLocks noGrp="1"/>
          </p:cNvSpPr>
          <p:nvPr>
            <p:ph type="body" sz="quarter" idx="11"/>
          </p:nvPr>
        </p:nvSpPr>
        <p:spPr/>
        <p:txBody>
          <a:bodyPr/>
          <a:lstStyle/>
          <a:p>
            <a:r>
              <a:rPr lang="en-CA" dirty="0" smtClean="0"/>
              <a:t>26</a:t>
            </a:r>
            <a:endParaRPr lang="en-US" dirty="0"/>
          </a:p>
        </p:txBody>
      </p:sp>
      <p:sp>
        <p:nvSpPr>
          <p:cNvPr id="3" name="Title 2"/>
          <p:cNvSpPr>
            <a:spLocks noGrp="1"/>
          </p:cNvSpPr>
          <p:nvPr>
            <p:ph type="title"/>
          </p:nvPr>
        </p:nvSpPr>
        <p:spPr>
          <a:xfrm>
            <a:off x="1" y="360000"/>
            <a:ext cx="3359696" cy="662400"/>
          </a:xfrm>
        </p:spPr>
        <p:txBody>
          <a:bodyPr/>
          <a:lstStyle/>
          <a:p>
            <a:r>
              <a:rPr lang="en-US" dirty="0" smtClean="0"/>
              <a:t>2017 Results</a:t>
            </a:r>
            <a:endParaRPr lang="en-US" dirty="0"/>
          </a:p>
        </p:txBody>
      </p:sp>
      <p:sp>
        <p:nvSpPr>
          <p:cNvPr id="4" name="Text Placeholder 3"/>
          <p:cNvSpPr>
            <a:spLocks noGrp="1"/>
          </p:cNvSpPr>
          <p:nvPr>
            <p:ph type="body" sz="quarter" idx="12"/>
          </p:nvPr>
        </p:nvSpPr>
        <p:spPr/>
        <p:txBody>
          <a:bodyPr/>
          <a:lstStyle/>
          <a:p>
            <a:r>
              <a:rPr lang="en-US" dirty="0"/>
              <a:t>Indigenous </a:t>
            </a:r>
            <a:r>
              <a:rPr lang="en-US" dirty="0" smtClean="0"/>
              <a:t>families</a:t>
            </a:r>
            <a:br>
              <a:rPr lang="en-US" dirty="0" smtClean="0"/>
            </a:br>
            <a:r>
              <a:rPr lang="en-US" dirty="0" smtClean="0"/>
              <a:t>realized </a:t>
            </a:r>
            <a:r>
              <a:rPr lang="en-US" dirty="0"/>
              <a:t>homeownership</a:t>
            </a:r>
          </a:p>
        </p:txBody>
      </p:sp>
      <p:sp>
        <p:nvSpPr>
          <p:cNvPr id="5" name="Text Placeholder 4"/>
          <p:cNvSpPr>
            <a:spLocks noGrp="1"/>
          </p:cNvSpPr>
          <p:nvPr>
            <p:ph type="body" sz="quarter" idx="13"/>
          </p:nvPr>
        </p:nvSpPr>
        <p:spPr/>
        <p:txBody>
          <a:bodyPr/>
          <a:lstStyle/>
          <a:p>
            <a:r>
              <a:rPr lang="en-US" dirty="0" smtClean="0"/>
              <a:t>42</a:t>
            </a:r>
            <a:endParaRPr lang="en-US" dirty="0"/>
          </a:p>
        </p:txBody>
      </p:sp>
      <p:sp>
        <p:nvSpPr>
          <p:cNvPr id="6" name="Text Placeholder 5"/>
          <p:cNvSpPr>
            <a:spLocks noGrp="1"/>
          </p:cNvSpPr>
          <p:nvPr>
            <p:ph type="body" sz="quarter" idx="14"/>
          </p:nvPr>
        </p:nvSpPr>
        <p:spPr/>
        <p:txBody>
          <a:bodyPr/>
          <a:lstStyle/>
          <a:p>
            <a:r>
              <a:rPr lang="en-US" dirty="0"/>
              <a:t>Indigenous partnership </a:t>
            </a:r>
            <a:r>
              <a:rPr lang="en-US" dirty="0" smtClean="0"/>
              <a:t>homes</a:t>
            </a:r>
            <a:br>
              <a:rPr lang="en-US" dirty="0" smtClean="0"/>
            </a:br>
            <a:r>
              <a:rPr lang="en-US" dirty="0" smtClean="0"/>
              <a:t>in </a:t>
            </a:r>
            <a:r>
              <a:rPr lang="en-US" dirty="0"/>
              <a:t>progress</a:t>
            </a:r>
          </a:p>
        </p:txBody>
      </p:sp>
      <p:sp>
        <p:nvSpPr>
          <p:cNvPr id="7" name="Text Placeholder 6"/>
          <p:cNvSpPr>
            <a:spLocks noGrp="1"/>
          </p:cNvSpPr>
          <p:nvPr>
            <p:ph type="body" sz="quarter" idx="15"/>
          </p:nvPr>
        </p:nvSpPr>
        <p:spPr/>
        <p:txBody>
          <a:bodyPr/>
          <a:lstStyle/>
          <a:p>
            <a:r>
              <a:rPr lang="en-US" dirty="0" smtClean="0"/>
              <a:t>140</a:t>
            </a:r>
            <a:endParaRPr lang="en-US" dirty="0"/>
          </a:p>
        </p:txBody>
      </p:sp>
      <p:sp>
        <p:nvSpPr>
          <p:cNvPr id="8" name="Text Placeholder 7"/>
          <p:cNvSpPr>
            <a:spLocks noGrp="1"/>
          </p:cNvSpPr>
          <p:nvPr>
            <p:ph type="body" sz="quarter" idx="16"/>
          </p:nvPr>
        </p:nvSpPr>
        <p:spPr/>
        <p:txBody>
          <a:bodyPr/>
          <a:lstStyle/>
          <a:p>
            <a:r>
              <a:rPr lang="en-US" dirty="0"/>
              <a:t>Indigenous youth accessed skills </a:t>
            </a:r>
            <a:r>
              <a:rPr lang="en-US" dirty="0" smtClean="0"/>
              <a:t/>
            </a:r>
            <a:br>
              <a:rPr lang="en-US" dirty="0" smtClean="0"/>
            </a:br>
            <a:r>
              <a:rPr lang="en-US" dirty="0" smtClean="0"/>
              <a:t>and </a:t>
            </a:r>
            <a:r>
              <a:rPr lang="en-US" dirty="0"/>
              <a:t>training opportunities</a:t>
            </a:r>
          </a:p>
        </p:txBody>
      </p:sp>
    </p:spTree>
    <p:extLst>
      <p:ext uri="{BB962C8B-B14F-4D97-AF65-F5344CB8AC3E}">
        <p14:creationId xmlns:p14="http://schemas.microsoft.com/office/powerpoint/2010/main" val="42277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97C90D2-9194-5D45-84BC-E7BFAB38CFD0}" type="slidenum">
              <a:rPr lang="en-US" smtClean="0"/>
              <a:pPr/>
              <a:t>27</a:t>
            </a:fld>
            <a:endParaRPr lang="en-US" dirty="0"/>
          </a:p>
        </p:txBody>
      </p:sp>
      <p:sp>
        <p:nvSpPr>
          <p:cNvPr id="3" name="Text Placeholder 2"/>
          <p:cNvSpPr>
            <a:spLocks noGrp="1"/>
          </p:cNvSpPr>
          <p:nvPr>
            <p:ph type="body" sz="quarter" idx="11"/>
          </p:nvPr>
        </p:nvSpPr>
        <p:spPr>
          <a:xfrm>
            <a:off x="360000" y="2537560"/>
            <a:ext cx="3593429" cy="2592288"/>
          </a:xfrm>
        </p:spPr>
        <p:txBody>
          <a:bodyPr/>
          <a:lstStyle/>
          <a:p>
            <a:pPr>
              <a:spcBef>
                <a:spcPts val="2000"/>
              </a:spcBef>
            </a:pPr>
            <a:r>
              <a:rPr lang="en-US" dirty="0"/>
              <a:t>On average, Habitat generates $175,000 </a:t>
            </a:r>
            <a:r>
              <a:rPr lang="en-US" dirty="0" smtClean="0"/>
              <a:t>worth of </a:t>
            </a:r>
            <a:r>
              <a:rPr lang="en-US" dirty="0"/>
              <a:t>benefits to society </a:t>
            </a:r>
            <a:br>
              <a:rPr lang="en-US" dirty="0"/>
            </a:br>
            <a:r>
              <a:rPr lang="en-US" dirty="0"/>
              <a:t>per home.</a:t>
            </a:r>
          </a:p>
          <a:p>
            <a:pPr>
              <a:spcBef>
                <a:spcPts val="2000"/>
              </a:spcBef>
            </a:pPr>
            <a:r>
              <a:rPr lang="en-US" dirty="0"/>
              <a:t>In 2016, Habitat’s Indigenous Housing Program created a social return on investment of </a:t>
            </a:r>
            <a:r>
              <a:rPr lang="en-US" dirty="0" smtClean="0"/>
              <a:t>$</a:t>
            </a:r>
            <a:r>
              <a:rPr lang="en-US" dirty="0"/>
              <a:t>6 million based on the completion of </a:t>
            </a:r>
            <a:r>
              <a:rPr lang="en-US" dirty="0" smtClean="0"/>
              <a:t/>
            </a:r>
            <a:br>
              <a:rPr lang="en-US" dirty="0" smtClean="0"/>
            </a:br>
            <a:r>
              <a:rPr lang="en-US" dirty="0" smtClean="0"/>
              <a:t>34 </a:t>
            </a:r>
            <a:r>
              <a:rPr lang="en-US" dirty="0"/>
              <a:t>homes.</a:t>
            </a:r>
          </a:p>
          <a:p>
            <a:pPr>
              <a:spcBef>
                <a:spcPts val="2000"/>
              </a:spcBef>
            </a:pPr>
            <a:endParaRPr lang="en-US" dirty="0"/>
          </a:p>
        </p:txBody>
      </p:sp>
      <p:sp>
        <p:nvSpPr>
          <p:cNvPr id="4" name="Title 3"/>
          <p:cNvSpPr>
            <a:spLocks noGrp="1"/>
          </p:cNvSpPr>
          <p:nvPr>
            <p:ph type="title"/>
          </p:nvPr>
        </p:nvSpPr>
        <p:spPr>
          <a:xfrm>
            <a:off x="360000" y="1484784"/>
            <a:ext cx="3593767" cy="1042850"/>
          </a:xfrm>
        </p:spPr>
        <p:txBody>
          <a:bodyPr anchor="t" anchorCtr="0"/>
          <a:lstStyle/>
          <a:p>
            <a:r>
              <a:rPr lang="en-US" dirty="0"/>
              <a:t>Social Return On </a:t>
            </a:r>
            <a:r>
              <a:rPr lang="en-US" dirty="0" smtClean="0"/>
              <a:t>Investment</a:t>
            </a:r>
            <a:endParaRPr lang="en-US" dirty="0"/>
          </a:p>
        </p:txBody>
      </p:sp>
      <p:sp>
        <p:nvSpPr>
          <p:cNvPr id="9" name="Text Placeholder 8"/>
          <p:cNvSpPr>
            <a:spLocks noGrp="1"/>
          </p:cNvSpPr>
          <p:nvPr>
            <p:ph type="body" sz="quarter" idx="13"/>
          </p:nvPr>
        </p:nvSpPr>
        <p:spPr>
          <a:xfrm>
            <a:off x="5544903" y="1700808"/>
            <a:ext cx="5760000" cy="936625"/>
          </a:xfrm>
        </p:spPr>
        <p:txBody>
          <a:bodyPr/>
          <a:lstStyle/>
          <a:p>
            <a:r>
              <a:rPr lang="en-US" dirty="0" smtClean="0"/>
              <a:t>Reduced </a:t>
            </a:r>
            <a:r>
              <a:rPr lang="en-US" dirty="0"/>
              <a:t>reliance on social housing and food </a:t>
            </a:r>
            <a:r>
              <a:rPr lang="en-US" dirty="0" smtClean="0"/>
              <a:t>banks.</a:t>
            </a:r>
            <a:endParaRPr lang="en-US" dirty="0"/>
          </a:p>
        </p:txBody>
      </p:sp>
      <p:pic>
        <p:nvPicPr>
          <p:cNvPr id="5" name="Picture Placeholder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4474911" y="1700807"/>
            <a:ext cx="936625" cy="936625"/>
          </a:xfrm>
        </p:spPr>
      </p:pic>
      <p:sp>
        <p:nvSpPr>
          <p:cNvPr id="11" name="Text Placeholder 10"/>
          <p:cNvSpPr>
            <a:spLocks noGrp="1"/>
          </p:cNvSpPr>
          <p:nvPr>
            <p:ph type="body" sz="quarter" idx="15"/>
          </p:nvPr>
        </p:nvSpPr>
        <p:spPr>
          <a:xfrm>
            <a:off x="5544903" y="2819597"/>
            <a:ext cx="5760000" cy="936625"/>
          </a:xfrm>
        </p:spPr>
        <p:txBody>
          <a:bodyPr/>
          <a:lstStyle/>
          <a:p>
            <a:r>
              <a:rPr lang="en-US" dirty="0" smtClean="0"/>
              <a:t>Better </a:t>
            </a:r>
            <a:r>
              <a:rPr lang="en-US" dirty="0"/>
              <a:t>educational and employment </a:t>
            </a:r>
            <a:r>
              <a:rPr lang="en-US" dirty="0" smtClean="0"/>
              <a:t>outcomes.</a:t>
            </a:r>
            <a:endParaRPr lang="en-US" dirty="0"/>
          </a:p>
        </p:txBody>
      </p:sp>
      <p:pic>
        <p:nvPicPr>
          <p:cNvPr id="6" name="Picture Placeholder 5"/>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a:xfrm>
            <a:off x="4463816" y="2819597"/>
            <a:ext cx="936625" cy="936625"/>
          </a:xfrm>
        </p:spPr>
      </p:pic>
      <p:sp>
        <p:nvSpPr>
          <p:cNvPr id="18" name="Text Placeholder 17"/>
          <p:cNvSpPr>
            <a:spLocks noGrp="1"/>
          </p:cNvSpPr>
          <p:nvPr>
            <p:ph type="body" sz="quarter" idx="17"/>
          </p:nvPr>
        </p:nvSpPr>
        <p:spPr>
          <a:xfrm>
            <a:off x="5555999" y="3939006"/>
            <a:ext cx="5760000" cy="936625"/>
          </a:xfrm>
        </p:spPr>
        <p:txBody>
          <a:bodyPr/>
          <a:lstStyle/>
          <a:p>
            <a:r>
              <a:rPr lang="en-US" dirty="0"/>
              <a:t>Improved health</a:t>
            </a:r>
            <a:r>
              <a:rPr lang="en-US" dirty="0" smtClean="0"/>
              <a:t>.</a:t>
            </a:r>
            <a:endParaRPr lang="en-US" dirty="0"/>
          </a:p>
        </p:txBody>
      </p:sp>
      <p:pic>
        <p:nvPicPr>
          <p:cNvPr id="7" name="Picture Placeholder 6"/>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a:stretch>
            <a:fillRect/>
          </a:stretch>
        </p:blipFill>
        <p:spPr>
          <a:xfrm>
            <a:off x="4474912" y="3939006"/>
            <a:ext cx="936625" cy="936625"/>
          </a:xfrm>
        </p:spPr>
      </p:pic>
    </p:spTree>
    <p:extLst>
      <p:ext uri="{BB962C8B-B14F-4D97-AF65-F5344CB8AC3E}">
        <p14:creationId xmlns:p14="http://schemas.microsoft.com/office/powerpoint/2010/main" val="10513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 b="7"/>
          <a:stretch>
            <a:fillRect/>
          </a:stretch>
        </p:blip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395" y="2227"/>
            <a:ext cx="3018777" cy="1696352"/>
          </a:xfrm>
          <a:prstGeom prst="rect">
            <a:avLst/>
          </a:prstGeom>
        </p:spPr>
      </p:pic>
      <p:sp>
        <p:nvSpPr>
          <p:cNvPr id="2" name="Text Placeholder 1"/>
          <p:cNvSpPr>
            <a:spLocks noGrp="1"/>
          </p:cNvSpPr>
          <p:nvPr>
            <p:ph type="body" sz="quarter" idx="11"/>
          </p:nvPr>
        </p:nvSpPr>
        <p:spPr/>
        <p:txBody>
          <a:bodyPr anchor="t" anchorCtr="0"/>
          <a:lstStyle/>
          <a:p>
            <a:r>
              <a:rPr lang="en-US" dirty="0" smtClean="0"/>
              <a:t>Our Projects</a:t>
            </a:r>
            <a:endParaRPr lang="en-US" dirty="0"/>
          </a:p>
        </p:txBody>
      </p:sp>
    </p:spTree>
    <p:extLst>
      <p:ext uri="{BB962C8B-B14F-4D97-AF65-F5344CB8AC3E}">
        <p14:creationId xmlns:p14="http://schemas.microsoft.com/office/powerpoint/2010/main" val="44944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29</a:t>
            </a:fld>
            <a:endParaRPr lang="en-US" dirty="0"/>
          </a:p>
        </p:txBody>
      </p:sp>
      <p:sp>
        <p:nvSpPr>
          <p:cNvPr id="4" name="Title 3"/>
          <p:cNvSpPr>
            <a:spLocks noGrp="1"/>
          </p:cNvSpPr>
          <p:nvPr>
            <p:ph type="title"/>
          </p:nvPr>
        </p:nvSpPr>
        <p:spPr/>
        <p:txBody>
          <a:bodyPr/>
          <a:lstStyle/>
          <a:p>
            <a:r>
              <a:rPr lang="en-US" dirty="0"/>
              <a:t>Métis Capital </a:t>
            </a:r>
            <a:r>
              <a:rPr lang="en-US" dirty="0" smtClean="0"/>
              <a:t/>
            </a:r>
            <a:br>
              <a:rPr lang="en-US" dirty="0" smtClean="0"/>
            </a:br>
            <a:r>
              <a:rPr lang="en-US" dirty="0" smtClean="0"/>
              <a:t>Housing Corporation</a:t>
            </a:r>
            <a:endParaRPr lang="en-US" dirty="0"/>
          </a:p>
        </p:txBody>
      </p:sp>
      <p:pic>
        <p:nvPicPr>
          <p:cNvPr id="14" name="Picture Placeholder 1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 b="10"/>
          <a:stretch>
            <a:fillRect/>
          </a:stretch>
        </p:blipFill>
        <p:spPr/>
      </p:pic>
      <p:pic>
        <p:nvPicPr>
          <p:cNvPr id="10" name="Picture Placeholder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 b="5"/>
          <a:stretch>
            <a:fillRect/>
          </a:stretch>
        </p:blipFill>
        <p:spPr/>
      </p:pic>
      <p:pic>
        <p:nvPicPr>
          <p:cNvPr id="11" name="Picture Placeholder 10"/>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 b="5"/>
          <a:stretch>
            <a:fillRect/>
          </a:stretch>
        </p:blipFill>
        <p:spPr/>
      </p:pic>
      <p:pic>
        <p:nvPicPr>
          <p:cNvPr id="16" name="Picture Placeholder 15"/>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2" b="12"/>
          <a:stretch>
            <a:fillRect/>
          </a:stretch>
        </p:blipFill>
        <p:spPr/>
      </p:pic>
      <p:pic>
        <p:nvPicPr>
          <p:cNvPr id="20" name="Picture Placeholder 19"/>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7419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382" b="5382"/>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3</a:t>
            </a:fld>
            <a:endParaRPr lang="en-US" dirty="0"/>
          </a:p>
        </p:txBody>
      </p:sp>
      <p:sp>
        <p:nvSpPr>
          <p:cNvPr id="4" name="Title 3"/>
          <p:cNvSpPr>
            <a:spLocks noGrp="1"/>
          </p:cNvSpPr>
          <p:nvPr>
            <p:ph type="title"/>
          </p:nvPr>
        </p:nvSpPr>
        <p:spPr>
          <a:xfrm>
            <a:off x="7007017" y="1031001"/>
            <a:ext cx="5184983" cy="4057998"/>
          </a:xfrm>
        </p:spPr>
        <p:txBody>
          <a:bodyPr/>
          <a:lstStyle/>
          <a:p>
            <a:r>
              <a:rPr lang="en-US"/>
              <a:t>Habitat for Humanity International was established in 1976 and has grown to become a leading global nonprofit working in more than </a:t>
            </a:r>
            <a:br>
              <a:rPr lang="en-US"/>
            </a:br>
            <a:r>
              <a:rPr lang="en-US"/>
              <a:t>70 countries.</a:t>
            </a:r>
            <a:endParaRPr lang="en-US" dirty="0"/>
          </a:p>
        </p:txBody>
      </p:sp>
      <p:sp>
        <p:nvSpPr>
          <p:cNvPr id="2" name="Text Placeholder 1"/>
          <p:cNvSpPr>
            <a:spLocks noGrp="1"/>
          </p:cNvSpPr>
          <p:nvPr>
            <p:ph type="body" sz="quarter" idx="12"/>
          </p:nvPr>
        </p:nvSpPr>
        <p:spPr/>
        <p:txBody>
          <a:bodyPr/>
          <a:lstStyle/>
          <a:p>
            <a:r>
              <a:rPr lang="en-US" sz="1200" i="1" dirty="0">
                <a:solidFill>
                  <a:schemeClr val="bg1"/>
                </a:solidFill>
                <a:latin typeface="Arial" charset="0"/>
                <a:ea typeface="Arial" charset="0"/>
                <a:cs typeface="Arial" charset="0"/>
              </a:rPr>
              <a:t>Photo: NASA/Goddard Space Flight Center/</a:t>
            </a:r>
            <a:r>
              <a:rPr lang="en-US" sz="1200" i="1" dirty="0" err="1">
                <a:solidFill>
                  <a:schemeClr val="bg1"/>
                </a:solidFill>
                <a:latin typeface="Arial" charset="0"/>
                <a:ea typeface="Arial" charset="0"/>
                <a:cs typeface="Arial" charset="0"/>
              </a:rPr>
              <a:t>Reto</a:t>
            </a:r>
            <a:r>
              <a:rPr lang="en-US" sz="1200" i="1" dirty="0">
                <a:solidFill>
                  <a:schemeClr val="bg1"/>
                </a:solidFill>
                <a:latin typeface="Arial" charset="0"/>
                <a:ea typeface="Arial" charset="0"/>
                <a:cs typeface="Arial" charset="0"/>
              </a:rPr>
              <a:t> </a:t>
            </a:r>
            <a:r>
              <a:rPr lang="en-US" sz="1200" i="1" dirty="0" err="1">
                <a:solidFill>
                  <a:schemeClr val="bg1"/>
                </a:solidFill>
                <a:latin typeface="Arial" charset="0"/>
                <a:ea typeface="Arial" charset="0"/>
                <a:cs typeface="Arial" charset="0"/>
              </a:rPr>
              <a:t>Stöckli</a:t>
            </a:r>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5663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p:cNvSpPr>
            <a:spLocks noGrp="1"/>
          </p:cNvSpPr>
          <p:nvPr>
            <p:ph type="sldNum" sz="quarter" idx="10"/>
          </p:nvPr>
        </p:nvSpPr>
        <p:spPr/>
        <p:txBody>
          <a:bodyPr/>
          <a:lstStyle/>
          <a:p>
            <a:fld id="{997C90D2-9194-5D45-84BC-E7BFAB38CFD0}" type="slidenum">
              <a:rPr lang="en-US" smtClean="0"/>
              <a:pPr/>
              <a:t>30</a:t>
            </a:fld>
            <a:endParaRPr lang="en-US" dirty="0"/>
          </a:p>
        </p:txBody>
      </p:sp>
      <p:sp>
        <p:nvSpPr>
          <p:cNvPr id="2" name="Text Placeholder 1"/>
          <p:cNvSpPr>
            <a:spLocks noGrp="1"/>
          </p:cNvSpPr>
          <p:nvPr>
            <p:ph type="body" sz="quarter" idx="11"/>
          </p:nvPr>
        </p:nvSpPr>
        <p:spPr>
          <a:xfrm>
            <a:off x="359999" y="2260805"/>
            <a:ext cx="3593767" cy="4048269"/>
          </a:xfrm>
        </p:spPr>
        <p:txBody>
          <a:bodyPr/>
          <a:lstStyle/>
          <a:p>
            <a:r>
              <a:rPr lang="en-US" dirty="0" smtClean="0"/>
              <a:t>In 2011, the Métis Capital Housing Corporation (MCHC) faced a</a:t>
            </a:r>
            <a:br>
              <a:rPr lang="en-US" dirty="0" smtClean="0"/>
            </a:br>
            <a:r>
              <a:rPr lang="en-US" dirty="0" smtClean="0"/>
              <a:t>difficult dilemma: it looked like they </a:t>
            </a:r>
            <a:br>
              <a:rPr lang="en-US" dirty="0" smtClean="0"/>
            </a:br>
            <a:r>
              <a:rPr lang="en-US" dirty="0" smtClean="0"/>
              <a:t>would have to sell some rental houses in order to generate funds </a:t>
            </a:r>
            <a:br>
              <a:rPr lang="en-US" dirty="0" smtClean="0"/>
            </a:br>
            <a:r>
              <a:rPr lang="en-US" dirty="0" smtClean="0"/>
              <a:t>to repair or rebuild others.</a:t>
            </a:r>
          </a:p>
          <a:p>
            <a:r>
              <a:rPr lang="en-US" dirty="0" smtClean="0"/>
              <a:t>Instead, Habitat for Humanity Edmonton partnered with MCHC in order to renovate the houses and sell them back to low-income Indigenous families through no-interest and geared-to-income mortgages.</a:t>
            </a:r>
            <a:endParaRPr lang="en-US" dirty="0"/>
          </a:p>
        </p:txBody>
      </p:sp>
      <p:sp>
        <p:nvSpPr>
          <p:cNvPr id="5" name="Title 4"/>
          <p:cNvSpPr>
            <a:spLocks noGrp="1"/>
          </p:cNvSpPr>
          <p:nvPr>
            <p:ph type="title"/>
          </p:nvPr>
        </p:nvSpPr>
        <p:spPr>
          <a:xfrm>
            <a:off x="360000" y="755778"/>
            <a:ext cx="3593767" cy="1505027"/>
          </a:xfrm>
        </p:spPr>
        <p:txBody>
          <a:bodyPr anchor="t" anchorCtr="0"/>
          <a:lstStyle/>
          <a:p>
            <a:r>
              <a:rPr lang="en-US" dirty="0" smtClean="0"/>
              <a:t>Métis Capital Housing Corporation</a:t>
            </a:r>
            <a:endParaRPr lang="en-US" dirty="0"/>
          </a:p>
        </p:txBody>
      </p:sp>
      <p:sp>
        <p:nvSpPr>
          <p:cNvPr id="10" name="Text Placeholder 9"/>
          <p:cNvSpPr>
            <a:spLocks noGrp="1"/>
          </p:cNvSpPr>
          <p:nvPr>
            <p:ph type="body" sz="quarter" idx="13"/>
          </p:nvPr>
        </p:nvSpPr>
        <p:spPr>
          <a:xfrm>
            <a:off x="5519737" y="1628800"/>
            <a:ext cx="5760000" cy="936625"/>
          </a:xfrm>
        </p:spPr>
        <p:txBody>
          <a:bodyPr/>
          <a:lstStyle/>
          <a:p>
            <a:r>
              <a:rPr lang="en-US" smtClean="0"/>
              <a:t>Avoided decreasing the housing stock available to Indigenous families.</a:t>
            </a:r>
            <a:endParaRPr lang="en-US" dirty="0"/>
          </a:p>
        </p:txBody>
      </p:sp>
      <p:pic>
        <p:nvPicPr>
          <p:cNvPr id="3" name="Picture Placeholder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4438650" y="1628800"/>
            <a:ext cx="936625" cy="936625"/>
          </a:xfrm>
        </p:spPr>
      </p:pic>
      <p:sp>
        <p:nvSpPr>
          <p:cNvPr id="12" name="Text Placeholder 11"/>
          <p:cNvSpPr>
            <a:spLocks noGrp="1"/>
          </p:cNvSpPr>
          <p:nvPr>
            <p:ph type="body" sz="quarter" idx="15"/>
          </p:nvPr>
        </p:nvSpPr>
        <p:spPr>
          <a:xfrm>
            <a:off x="5519737" y="2747589"/>
            <a:ext cx="5760000" cy="936625"/>
          </a:xfrm>
        </p:spPr>
        <p:txBody>
          <a:bodyPr/>
          <a:lstStyle/>
          <a:p>
            <a:r>
              <a:rPr lang="en-US" dirty="0" smtClean="0"/>
              <a:t>Offered 10 families the long-term benefits and pride that come with homeownership.</a:t>
            </a:r>
            <a:endParaRPr lang="en-US" dirty="0"/>
          </a:p>
        </p:txBody>
      </p:sp>
      <p:pic>
        <p:nvPicPr>
          <p:cNvPr id="4" name="Picture Placeholder 3"/>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xfrm>
            <a:off x="4438650" y="2747589"/>
            <a:ext cx="936625" cy="936625"/>
          </a:xfrm>
        </p:spPr>
      </p:pic>
      <p:sp>
        <p:nvSpPr>
          <p:cNvPr id="14" name="Text Placeholder 13"/>
          <p:cNvSpPr>
            <a:spLocks noGrp="1"/>
          </p:cNvSpPr>
          <p:nvPr>
            <p:ph type="body" sz="quarter" idx="17"/>
          </p:nvPr>
        </p:nvSpPr>
        <p:spPr>
          <a:xfrm>
            <a:off x="5530833" y="3866998"/>
            <a:ext cx="5760000" cy="936625"/>
          </a:xfrm>
        </p:spPr>
        <p:txBody>
          <a:bodyPr/>
          <a:lstStyle/>
          <a:p>
            <a:r>
              <a:rPr lang="en-US" smtClean="0"/>
              <a:t>In 2014, a second partnership resulted in homes for three new Métis Habitat homeowners.</a:t>
            </a:r>
            <a:endParaRPr lang="en-US" dirty="0"/>
          </a:p>
        </p:txBody>
      </p:sp>
      <p:pic>
        <p:nvPicPr>
          <p:cNvPr id="6" name="Picture Placeholder 5"/>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a:stretch>
            <a:fillRect/>
          </a:stretch>
        </p:blipFill>
        <p:spPr>
          <a:xfrm>
            <a:off x="4449746" y="3866998"/>
            <a:ext cx="936625" cy="936625"/>
          </a:xfrm>
        </p:spPr>
      </p:pic>
    </p:spTree>
    <p:extLst>
      <p:ext uri="{BB962C8B-B14F-4D97-AF65-F5344CB8AC3E}">
        <p14:creationId xmlns:p14="http://schemas.microsoft.com/office/powerpoint/2010/main" val="95229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31</a:t>
            </a:fld>
            <a:endParaRPr lang="en-US" dirty="0"/>
          </a:p>
        </p:txBody>
      </p:sp>
      <p:sp>
        <p:nvSpPr>
          <p:cNvPr id="4" name="Title 3"/>
          <p:cNvSpPr>
            <a:spLocks noGrp="1"/>
          </p:cNvSpPr>
          <p:nvPr>
            <p:ph type="title"/>
          </p:nvPr>
        </p:nvSpPr>
        <p:spPr/>
        <p:txBody>
          <a:bodyPr/>
          <a:lstStyle/>
          <a:p>
            <a:r>
              <a:rPr lang="en-US" dirty="0" err="1"/>
              <a:t>Tobique</a:t>
            </a:r>
            <a:r>
              <a:rPr lang="en-US" dirty="0"/>
              <a:t> First Nation</a:t>
            </a:r>
          </a:p>
        </p:txBody>
      </p:sp>
      <p:pic>
        <p:nvPicPr>
          <p:cNvPr id="12" name="Picture Placeholder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 b="5"/>
          <a:stretch>
            <a:fillRect/>
          </a:stretch>
        </p:blipFill>
        <p:spPr/>
      </p:pic>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 b="10"/>
          <a:stretch>
            <a:fillRect/>
          </a:stretch>
        </p:blipFill>
        <p:spPr/>
      </p:pic>
      <p:pic>
        <p:nvPicPr>
          <p:cNvPr id="23" name="Picture Placeholder 22"/>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5" b="5"/>
          <a:stretch>
            <a:fillRect/>
          </a:stretch>
        </p:blipFill>
        <p:spPr/>
      </p:pic>
      <p:pic>
        <p:nvPicPr>
          <p:cNvPr id="7" name="Picture Placeholder 6"/>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2" b="12"/>
          <a:stretch>
            <a:fillRect/>
          </a:stretch>
        </p:blipFill>
        <p:spPr/>
      </p:pic>
      <p:pic>
        <p:nvPicPr>
          <p:cNvPr id="6" name="Picture Placeholder 5"/>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210187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32</a:t>
            </a:fld>
            <a:endParaRPr lang="en-US" dirty="0"/>
          </a:p>
        </p:txBody>
      </p:sp>
      <p:sp>
        <p:nvSpPr>
          <p:cNvPr id="2" name="Text Placeholder 1"/>
          <p:cNvSpPr>
            <a:spLocks noGrp="1"/>
          </p:cNvSpPr>
          <p:nvPr>
            <p:ph type="body" sz="quarter" idx="11"/>
          </p:nvPr>
        </p:nvSpPr>
        <p:spPr>
          <a:xfrm>
            <a:off x="360000" y="1786345"/>
            <a:ext cx="3593429" cy="4190619"/>
          </a:xfrm>
        </p:spPr>
        <p:txBody>
          <a:bodyPr/>
          <a:lstStyle/>
          <a:p>
            <a:r>
              <a:rPr lang="en-US" dirty="0" smtClean="0"/>
              <a:t>Amanda, born and raised at </a:t>
            </a:r>
            <a:r>
              <a:rPr lang="en-US" dirty="0" err="1" smtClean="0"/>
              <a:t>Tobique</a:t>
            </a:r>
            <a:r>
              <a:rPr lang="en-US" dirty="0" smtClean="0"/>
              <a:t> First Nation in New Brunswick, had moved away to study and work. Now, with two young children, she wanted to live closer to her family in the community where she was raised.</a:t>
            </a:r>
          </a:p>
          <a:p>
            <a:r>
              <a:rPr lang="en-US" dirty="0" smtClean="0"/>
              <a:t>But </a:t>
            </a:r>
            <a:r>
              <a:rPr lang="en-US" dirty="0" err="1" smtClean="0"/>
              <a:t>Tobique</a:t>
            </a:r>
            <a:r>
              <a:rPr lang="en-US" dirty="0" smtClean="0"/>
              <a:t> </a:t>
            </a:r>
            <a:r>
              <a:rPr lang="en-US" dirty="0"/>
              <a:t>First Nation</a:t>
            </a:r>
            <a:r>
              <a:rPr lang="en-US" dirty="0" smtClean="0"/>
              <a:t> has been</a:t>
            </a:r>
            <a:br>
              <a:rPr lang="en-US" dirty="0" smtClean="0"/>
            </a:br>
            <a:r>
              <a:rPr lang="en-US" dirty="0" smtClean="0"/>
              <a:t>experiencing </a:t>
            </a:r>
            <a:r>
              <a:rPr lang="en-US" dirty="0"/>
              <a:t>severe housing shortages and many </a:t>
            </a:r>
            <a:r>
              <a:rPr lang="en-US" dirty="0" smtClean="0"/>
              <a:t>existing homes </a:t>
            </a:r>
            <a:r>
              <a:rPr lang="en-US" dirty="0"/>
              <a:t>are in poor condition.</a:t>
            </a:r>
            <a:r>
              <a:rPr lang="en-US" dirty="0" smtClean="0"/>
              <a:t> So in </a:t>
            </a:r>
            <a:r>
              <a:rPr lang="en-US" dirty="0"/>
              <a:t>2016, Habitat Fredericton partnered with </a:t>
            </a:r>
            <a:r>
              <a:rPr lang="en-US" dirty="0" err="1"/>
              <a:t>Tobique</a:t>
            </a:r>
            <a:r>
              <a:rPr lang="en-US" dirty="0"/>
              <a:t> First Nation</a:t>
            </a:r>
            <a:r>
              <a:rPr lang="en-US" dirty="0" smtClean="0"/>
              <a:t> to </a:t>
            </a:r>
            <a:r>
              <a:rPr lang="en-US" dirty="0"/>
              <a:t>build the </a:t>
            </a:r>
            <a:r>
              <a:rPr lang="en-US" dirty="0" smtClean="0"/>
              <a:t/>
            </a:r>
            <a:br>
              <a:rPr lang="en-US" dirty="0" smtClean="0"/>
            </a:br>
            <a:r>
              <a:rPr lang="en-US" dirty="0" smtClean="0"/>
              <a:t>first new home </a:t>
            </a:r>
            <a:r>
              <a:rPr lang="en-US" dirty="0"/>
              <a:t>in the community </a:t>
            </a:r>
            <a:r>
              <a:rPr lang="en-US" dirty="0" smtClean="0"/>
              <a:t/>
            </a:r>
            <a:br>
              <a:rPr lang="en-US" dirty="0" smtClean="0"/>
            </a:br>
            <a:r>
              <a:rPr lang="en-US" dirty="0" smtClean="0"/>
              <a:t>in </a:t>
            </a:r>
            <a:r>
              <a:rPr lang="en-US" dirty="0"/>
              <a:t>13 years</a:t>
            </a:r>
            <a:r>
              <a:rPr lang="en-US" dirty="0" smtClean="0"/>
              <a:t>.</a:t>
            </a:r>
          </a:p>
        </p:txBody>
      </p:sp>
      <p:sp>
        <p:nvSpPr>
          <p:cNvPr id="5" name="Title 4"/>
          <p:cNvSpPr>
            <a:spLocks noGrp="1"/>
          </p:cNvSpPr>
          <p:nvPr>
            <p:ph type="title"/>
          </p:nvPr>
        </p:nvSpPr>
        <p:spPr>
          <a:xfrm>
            <a:off x="360000" y="752216"/>
            <a:ext cx="3593767" cy="1034129"/>
          </a:xfrm>
        </p:spPr>
        <p:txBody>
          <a:bodyPr anchor="t" anchorCtr="0"/>
          <a:lstStyle/>
          <a:p>
            <a:r>
              <a:rPr lang="en-US" dirty="0" err="1"/>
              <a:t>Tobique</a:t>
            </a:r>
            <a:r>
              <a:rPr lang="en-US" dirty="0"/>
              <a:t> First </a:t>
            </a:r>
            <a:r>
              <a:rPr lang="en-US" dirty="0" smtClean="0"/>
              <a:t>Nation</a:t>
            </a:r>
            <a:endParaRPr lang="en-US" dirty="0"/>
          </a:p>
        </p:txBody>
      </p:sp>
      <p:sp>
        <p:nvSpPr>
          <p:cNvPr id="4" name="Text Placeholder 3"/>
          <p:cNvSpPr>
            <a:spLocks noGrp="1"/>
          </p:cNvSpPr>
          <p:nvPr>
            <p:ph type="body" sz="quarter" idx="13"/>
          </p:nvPr>
        </p:nvSpPr>
        <p:spPr>
          <a:xfrm>
            <a:off x="5519737" y="422154"/>
            <a:ext cx="5760000" cy="936625"/>
          </a:xfrm>
        </p:spPr>
        <p:txBody>
          <a:bodyPr/>
          <a:lstStyle/>
          <a:p>
            <a:r>
              <a:rPr lang="en-US" dirty="0" smtClean="0"/>
              <a:t>The </a:t>
            </a:r>
            <a:r>
              <a:rPr lang="en-US" dirty="0"/>
              <a:t>first ever Habitat home constructed on reserve in Atlantic Canada.</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4438650" y="426410"/>
            <a:ext cx="936625" cy="936625"/>
          </a:xfrm>
        </p:spPr>
      </p:pic>
      <p:sp>
        <p:nvSpPr>
          <p:cNvPr id="8" name="Text Placeholder 7"/>
          <p:cNvSpPr>
            <a:spLocks noGrp="1"/>
          </p:cNvSpPr>
          <p:nvPr>
            <p:ph type="body" sz="quarter" idx="15"/>
          </p:nvPr>
        </p:nvSpPr>
        <p:spPr>
          <a:xfrm>
            <a:off x="5519737" y="1516090"/>
            <a:ext cx="5760000" cy="936625"/>
          </a:xfrm>
        </p:spPr>
        <p:txBody>
          <a:bodyPr/>
          <a:lstStyle/>
          <a:p>
            <a:r>
              <a:rPr lang="en-US" dirty="0" smtClean="0"/>
              <a:t>Addressed </a:t>
            </a:r>
            <a:r>
              <a:rPr lang="en-US" dirty="0"/>
              <a:t>overcrowding and the housing deficit.</a:t>
            </a:r>
          </a:p>
        </p:txBody>
      </p:sp>
      <p:pic>
        <p:nvPicPr>
          <p:cNvPr id="19" name="Picture Placeholder 18"/>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a:xfrm>
            <a:off x="4438650" y="1507197"/>
            <a:ext cx="936625" cy="936625"/>
          </a:xfrm>
        </p:spPr>
      </p:pic>
      <p:sp>
        <p:nvSpPr>
          <p:cNvPr id="10" name="Text Placeholder 9"/>
          <p:cNvSpPr>
            <a:spLocks noGrp="1"/>
          </p:cNvSpPr>
          <p:nvPr>
            <p:ph type="body" sz="quarter" idx="17"/>
          </p:nvPr>
        </p:nvSpPr>
        <p:spPr>
          <a:xfrm>
            <a:off x="5530833" y="2610026"/>
            <a:ext cx="5760000" cy="936625"/>
          </a:xfrm>
        </p:spPr>
        <p:txBody>
          <a:bodyPr/>
          <a:lstStyle/>
          <a:p>
            <a:r>
              <a:rPr lang="en-US" dirty="0"/>
              <a:t>I</a:t>
            </a:r>
            <a:r>
              <a:rPr lang="en-US" dirty="0" smtClean="0"/>
              <a:t>ncluded </a:t>
            </a:r>
            <a:r>
              <a:rPr lang="en-US" dirty="0"/>
              <a:t>a youth skills training component for five youth from the </a:t>
            </a:r>
            <a:r>
              <a:rPr lang="en-US" dirty="0" smtClean="0"/>
              <a:t>community.</a:t>
            </a:r>
            <a:endParaRPr lang="en-US" dirty="0"/>
          </a:p>
        </p:txBody>
      </p:sp>
      <p:pic>
        <p:nvPicPr>
          <p:cNvPr id="9" name="Picture Placeholder 8"/>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a:stretch>
            <a:fillRect/>
          </a:stretch>
        </p:blipFill>
        <p:spPr>
          <a:xfrm>
            <a:off x="4449746" y="2627503"/>
            <a:ext cx="936625" cy="936625"/>
          </a:xfrm>
        </p:spPr>
      </p:pic>
      <p:sp>
        <p:nvSpPr>
          <p:cNvPr id="12" name="Text Placeholder 11"/>
          <p:cNvSpPr>
            <a:spLocks noGrp="1"/>
          </p:cNvSpPr>
          <p:nvPr>
            <p:ph type="body" sz="quarter" idx="19"/>
          </p:nvPr>
        </p:nvSpPr>
        <p:spPr>
          <a:xfrm>
            <a:off x="5530833" y="3703962"/>
            <a:ext cx="5760000" cy="1008000"/>
          </a:xfrm>
        </p:spPr>
        <p:txBody>
          <a:bodyPr/>
          <a:lstStyle/>
          <a:p>
            <a:r>
              <a:rPr lang="en-US" dirty="0"/>
              <a:t>Amanda’s youngest son, who had been struggling </a:t>
            </a:r>
            <a:r>
              <a:rPr lang="en-US" dirty="0" smtClean="0"/>
              <a:t>while </a:t>
            </a:r>
            <a:r>
              <a:rPr lang="en-US" dirty="0"/>
              <a:t>in school in Fredericton, is now thriving at </a:t>
            </a:r>
            <a:r>
              <a:rPr lang="en-US" dirty="0" smtClean="0"/>
              <a:t>the </a:t>
            </a:r>
            <a:r>
              <a:rPr lang="en-US" dirty="0"/>
              <a:t>local school.</a:t>
            </a:r>
          </a:p>
        </p:txBody>
      </p:sp>
      <p:pic>
        <p:nvPicPr>
          <p:cNvPr id="21" name="Picture Placeholder 20"/>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a:stretch>
            <a:fillRect/>
          </a:stretch>
        </p:blipFill>
        <p:spPr>
          <a:xfrm>
            <a:off x="4449746" y="3746912"/>
            <a:ext cx="936625" cy="936625"/>
          </a:xfrm>
        </p:spPr>
      </p:pic>
      <p:sp>
        <p:nvSpPr>
          <p:cNvPr id="14" name="Text Placeholder 13"/>
          <p:cNvSpPr>
            <a:spLocks noGrp="1"/>
          </p:cNvSpPr>
          <p:nvPr>
            <p:ph type="body" sz="quarter" idx="21"/>
          </p:nvPr>
        </p:nvSpPr>
        <p:spPr>
          <a:xfrm>
            <a:off x="5525736" y="4869272"/>
            <a:ext cx="5760000" cy="1008000"/>
          </a:xfrm>
        </p:spPr>
        <p:txBody>
          <a:bodyPr/>
          <a:lstStyle/>
          <a:p>
            <a:r>
              <a:rPr lang="en-US" dirty="0" smtClean="0"/>
              <a:t>The </a:t>
            </a:r>
            <a:r>
              <a:rPr lang="en-US" dirty="0"/>
              <a:t>Habitat home is part of a larger initiative </a:t>
            </a:r>
            <a:r>
              <a:rPr lang="en-US" dirty="0" smtClean="0"/>
              <a:t/>
            </a:r>
            <a:br>
              <a:rPr lang="en-US" dirty="0" smtClean="0"/>
            </a:br>
            <a:r>
              <a:rPr lang="en-US" dirty="0" smtClean="0"/>
              <a:t>to </a:t>
            </a:r>
            <a:r>
              <a:rPr lang="en-US" dirty="0"/>
              <a:t>introduce sustainable homeownership in the </a:t>
            </a:r>
            <a:r>
              <a:rPr lang="en-US" dirty="0" smtClean="0"/>
              <a:t/>
            </a:r>
            <a:br>
              <a:rPr lang="en-US" dirty="0" smtClean="0"/>
            </a:br>
            <a:r>
              <a:rPr lang="en-US" dirty="0" smtClean="0"/>
              <a:t>community.</a:t>
            </a:r>
            <a:endParaRPr lang="en-US" dirty="0"/>
          </a:p>
        </p:txBody>
      </p:sp>
      <p:pic>
        <p:nvPicPr>
          <p:cNvPr id="22" name="Picture Placeholder 21"/>
          <p:cNvPicPr>
            <a:picLocks noGrp="1" noChangeAspect="1"/>
          </p:cNvPicPr>
          <p:nvPr>
            <p:ph type="pic" sz="quarter" idx="22"/>
          </p:nvPr>
        </p:nvPicPr>
        <p:blipFill>
          <a:blip r:embed="rId7">
            <a:extLst>
              <a:ext uri="{28A0092B-C50C-407E-A947-70E740481C1C}">
                <a14:useLocalDpi xmlns:a14="http://schemas.microsoft.com/office/drawing/2010/main" val="0"/>
              </a:ext>
            </a:extLst>
          </a:blip>
          <a:srcRect/>
          <a:stretch>
            <a:fillRect/>
          </a:stretch>
        </p:blipFill>
        <p:spPr>
          <a:xfrm>
            <a:off x="4444649" y="4904959"/>
            <a:ext cx="936625" cy="936625"/>
          </a:xfrm>
        </p:spPr>
      </p:pic>
    </p:spTree>
    <p:extLst>
      <p:ext uri="{BB962C8B-B14F-4D97-AF65-F5344CB8AC3E}">
        <p14:creationId xmlns:p14="http://schemas.microsoft.com/office/powerpoint/2010/main" val="212685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33</a:t>
            </a:fld>
            <a:endParaRPr lang="en-US" dirty="0"/>
          </a:p>
        </p:txBody>
      </p:sp>
      <p:sp>
        <p:nvSpPr>
          <p:cNvPr id="4" name="Title 3"/>
          <p:cNvSpPr>
            <a:spLocks noGrp="1"/>
          </p:cNvSpPr>
          <p:nvPr>
            <p:ph type="title"/>
          </p:nvPr>
        </p:nvSpPr>
        <p:spPr/>
        <p:txBody>
          <a:bodyPr/>
          <a:lstStyle/>
          <a:p>
            <a:r>
              <a:rPr lang="en-US" dirty="0" err="1"/>
              <a:t>Takhini</a:t>
            </a:r>
            <a:r>
              <a:rPr lang="en-US" dirty="0"/>
              <a:t> </a:t>
            </a:r>
            <a:r>
              <a:rPr lang="en-US" dirty="0" smtClean="0"/>
              <a:t>River</a:t>
            </a:r>
            <a:br>
              <a:rPr lang="en-US" dirty="0" smtClean="0"/>
            </a:br>
            <a:r>
              <a:rPr lang="en-US" dirty="0" smtClean="0"/>
              <a:t>“First </a:t>
            </a:r>
            <a:r>
              <a:rPr lang="en-US" dirty="0"/>
              <a:t>House”</a:t>
            </a:r>
          </a:p>
        </p:txBody>
      </p:sp>
      <p:pic>
        <p:nvPicPr>
          <p:cNvPr id="11" name="Picture Placeholder 10"/>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5" b="5"/>
          <a:stretch>
            <a:fillRect/>
          </a:stretch>
        </p:blipFill>
        <p:spPr/>
      </p:pic>
      <p:pic>
        <p:nvPicPr>
          <p:cNvPr id="12" name="Picture Placeholder 1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 b="5"/>
          <a:stretch>
            <a:fillRect/>
          </a:stretch>
        </p:blipFill>
        <p:spPr/>
      </p:pic>
      <p:pic>
        <p:nvPicPr>
          <p:cNvPr id="13" name="Picture Placeholder 1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2" b="12"/>
          <a:stretch>
            <a:fillRect/>
          </a:stretch>
        </p:blipFill>
        <p:spPr/>
      </p:pic>
      <p:pic>
        <p:nvPicPr>
          <p:cNvPr id="10" name="Picture Placeholder 9"/>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0" b="10"/>
          <a:stretch>
            <a:fillRect/>
          </a:stretch>
        </p:blipFill>
        <p:spPr/>
      </p:pic>
      <p:pic>
        <p:nvPicPr>
          <p:cNvPr id="5" name="Picture Placeholder 4"/>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98420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34</a:t>
            </a:fld>
            <a:endParaRPr lang="en-US" dirty="0"/>
          </a:p>
        </p:txBody>
      </p:sp>
      <p:sp>
        <p:nvSpPr>
          <p:cNvPr id="2" name="Text Placeholder 1"/>
          <p:cNvSpPr>
            <a:spLocks noGrp="1"/>
          </p:cNvSpPr>
          <p:nvPr>
            <p:ph type="body" sz="quarter" idx="11"/>
          </p:nvPr>
        </p:nvSpPr>
        <p:spPr>
          <a:xfrm>
            <a:off x="360000" y="2876250"/>
            <a:ext cx="3593429" cy="1512168"/>
          </a:xfrm>
        </p:spPr>
        <p:txBody>
          <a:bodyPr/>
          <a:lstStyle/>
          <a:p>
            <a:r>
              <a:rPr lang="en-US" dirty="0" smtClean="0"/>
              <a:t>The settlement land of the Champagne and </a:t>
            </a:r>
            <a:r>
              <a:rPr lang="en-US" dirty="0" err="1" smtClean="0"/>
              <a:t>Aishihik</a:t>
            </a:r>
            <a:r>
              <a:rPr lang="en-US" dirty="0" smtClean="0"/>
              <a:t> First Nations is just outside Whitehorse, Yukon. The </a:t>
            </a:r>
            <a:r>
              <a:rPr lang="en-US" dirty="0" err="1" smtClean="0"/>
              <a:t>Takhini</a:t>
            </a:r>
            <a:r>
              <a:rPr lang="en-US" dirty="0" smtClean="0"/>
              <a:t> River settlement is one of their newest communities, home to many young families. </a:t>
            </a:r>
          </a:p>
          <a:p>
            <a:endParaRPr lang="en-US" dirty="0"/>
          </a:p>
        </p:txBody>
      </p:sp>
      <p:sp>
        <p:nvSpPr>
          <p:cNvPr id="5" name="Title 4"/>
          <p:cNvSpPr>
            <a:spLocks noGrp="1"/>
          </p:cNvSpPr>
          <p:nvPr>
            <p:ph type="title"/>
          </p:nvPr>
        </p:nvSpPr>
        <p:spPr>
          <a:xfrm>
            <a:off x="360000" y="1781034"/>
            <a:ext cx="3593767" cy="563231"/>
          </a:xfrm>
        </p:spPr>
        <p:txBody>
          <a:bodyPr/>
          <a:lstStyle/>
          <a:p>
            <a:r>
              <a:rPr lang="en-US" dirty="0" err="1"/>
              <a:t>Takhini</a:t>
            </a:r>
            <a:r>
              <a:rPr lang="en-US" dirty="0"/>
              <a:t> River “First House”</a:t>
            </a:r>
          </a:p>
        </p:txBody>
      </p:sp>
      <p:sp>
        <p:nvSpPr>
          <p:cNvPr id="20" name="Text Placeholder 19"/>
          <p:cNvSpPr>
            <a:spLocks noGrp="1"/>
          </p:cNvSpPr>
          <p:nvPr>
            <p:ph type="body" sz="quarter" idx="13"/>
          </p:nvPr>
        </p:nvSpPr>
        <p:spPr>
          <a:xfrm>
            <a:off x="5519737" y="1949650"/>
            <a:ext cx="5760000" cy="1296665"/>
          </a:xfrm>
        </p:spPr>
        <p:txBody>
          <a:bodyPr/>
          <a:lstStyle/>
          <a:p>
            <a:r>
              <a:rPr lang="en-US" dirty="0"/>
              <a:t>In 2012, Habitat for Humanity Yukon partnered with Champagne and </a:t>
            </a:r>
            <a:r>
              <a:rPr lang="en-US" dirty="0" err="1"/>
              <a:t>Aishihik</a:t>
            </a:r>
            <a:r>
              <a:rPr lang="en-US" dirty="0"/>
              <a:t> First Nations to provide more of those families with the opportunity to become homeowners.</a:t>
            </a:r>
          </a:p>
        </p:txBody>
      </p:sp>
      <p:pic>
        <p:nvPicPr>
          <p:cNvPr id="6" name="Picture Placeholder 5"/>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4438650" y="2129149"/>
            <a:ext cx="936625" cy="936625"/>
          </a:xfrm>
        </p:spPr>
      </p:pic>
      <p:sp>
        <p:nvSpPr>
          <p:cNvPr id="22" name="Text Placeholder 21"/>
          <p:cNvSpPr>
            <a:spLocks noGrp="1"/>
          </p:cNvSpPr>
          <p:nvPr>
            <p:ph type="body" sz="quarter" idx="15"/>
          </p:nvPr>
        </p:nvSpPr>
        <p:spPr>
          <a:xfrm>
            <a:off x="5519737" y="3428479"/>
            <a:ext cx="5760000" cy="936625"/>
          </a:xfrm>
        </p:spPr>
        <p:txBody>
          <a:bodyPr/>
          <a:lstStyle/>
          <a:p>
            <a:r>
              <a:rPr lang="en-US" dirty="0"/>
              <a:t>Made homeownership possible for three </a:t>
            </a:r>
            <a:r>
              <a:rPr lang="en-US" dirty="0" smtClean="0"/>
              <a:t/>
            </a:r>
            <a:br>
              <a:rPr lang="en-US" dirty="0" smtClean="0"/>
            </a:br>
            <a:r>
              <a:rPr lang="en-US" dirty="0" smtClean="0"/>
              <a:t>low-income </a:t>
            </a:r>
            <a:r>
              <a:rPr lang="en-US" dirty="0"/>
              <a:t>First Nations families through a triplex project.</a:t>
            </a:r>
          </a:p>
        </p:txBody>
      </p:sp>
      <p:pic>
        <p:nvPicPr>
          <p:cNvPr id="7" name="Picture Placeholder 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xfrm>
            <a:off x="4438650" y="3428479"/>
            <a:ext cx="936625" cy="936625"/>
          </a:xfrm>
        </p:spPr>
      </p:pic>
    </p:spTree>
    <p:extLst>
      <p:ext uri="{BB962C8B-B14F-4D97-AF65-F5344CB8AC3E}">
        <p14:creationId xmlns:p14="http://schemas.microsoft.com/office/powerpoint/2010/main" val="4955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35</a:t>
            </a:fld>
            <a:endParaRPr lang="en-US" dirty="0"/>
          </a:p>
        </p:txBody>
      </p:sp>
      <p:sp>
        <p:nvSpPr>
          <p:cNvPr id="4" name="Title 3"/>
          <p:cNvSpPr>
            <a:spLocks noGrp="1"/>
          </p:cNvSpPr>
          <p:nvPr>
            <p:ph type="title"/>
          </p:nvPr>
        </p:nvSpPr>
        <p:spPr/>
        <p:txBody>
          <a:bodyPr/>
          <a:lstStyle/>
          <a:p>
            <a:r>
              <a:rPr lang="en-US" dirty="0"/>
              <a:t>Métis Settlements</a:t>
            </a:r>
          </a:p>
        </p:txBody>
      </p:sp>
      <p:pic>
        <p:nvPicPr>
          <p:cNvPr id="11"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 b="10"/>
          <a:stretch>
            <a:fillRect/>
          </a:stretch>
        </p:blipFill>
        <p:spPr/>
      </p:pic>
      <p:pic>
        <p:nvPicPr>
          <p:cNvPr id="9" name="Picture Placeholder 8"/>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5" b="5"/>
          <a:stretch>
            <a:fillRect/>
          </a:stretch>
        </p:blipFill>
        <p:spPr/>
      </p:pic>
      <p:pic>
        <p:nvPicPr>
          <p:cNvPr id="8" name="Picture Placeholder 7"/>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5" b="5"/>
          <a:stretch>
            <a:fillRect/>
          </a:stretch>
        </p:blipFill>
        <p:spPr/>
      </p:pic>
      <p:pic>
        <p:nvPicPr>
          <p:cNvPr id="7" name="Picture Placeholder 6"/>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 b="12"/>
          <a:stretch>
            <a:fillRect/>
          </a:stretch>
        </p:blipFill>
        <p:spPr/>
      </p:pic>
      <p:pic>
        <p:nvPicPr>
          <p:cNvPr id="16" name="Picture Placeholder 15"/>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122473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36</a:t>
            </a:fld>
            <a:endParaRPr lang="en-US" dirty="0"/>
          </a:p>
        </p:txBody>
      </p:sp>
      <p:sp>
        <p:nvSpPr>
          <p:cNvPr id="2" name="Text Placeholder 1"/>
          <p:cNvSpPr>
            <a:spLocks noGrp="1"/>
          </p:cNvSpPr>
          <p:nvPr>
            <p:ph type="body" sz="quarter" idx="11"/>
          </p:nvPr>
        </p:nvSpPr>
        <p:spPr>
          <a:xfrm>
            <a:off x="360000" y="1845346"/>
            <a:ext cx="3593429" cy="3809748"/>
          </a:xfrm>
        </p:spPr>
        <p:txBody>
          <a:bodyPr/>
          <a:lstStyle/>
          <a:p>
            <a:r>
              <a:rPr lang="en-US" dirty="0" smtClean="0"/>
              <a:t>In 2016, six families from Gift Lake Métis Settlement in Alberta moved into their new Habitat homes; </a:t>
            </a:r>
            <a:br>
              <a:rPr lang="en-US" dirty="0" smtClean="0"/>
            </a:br>
            <a:r>
              <a:rPr lang="en-US" dirty="0" smtClean="0"/>
              <a:t>a joint home dedication ceremony was attended by many from the community. Meanwhile, six more families at East Prairie moved </a:t>
            </a:r>
            <a:br>
              <a:rPr lang="en-US" dirty="0" smtClean="0"/>
            </a:br>
            <a:r>
              <a:rPr lang="en-US" dirty="0" smtClean="0"/>
              <a:t>into their Habitat homes in 2016 </a:t>
            </a:r>
            <a:br>
              <a:rPr lang="en-US" dirty="0" smtClean="0"/>
            </a:br>
            <a:r>
              <a:rPr lang="en-US" dirty="0" smtClean="0"/>
              <a:t>and 2017.</a:t>
            </a:r>
          </a:p>
          <a:p>
            <a:r>
              <a:rPr lang="en-US" dirty="0" smtClean="0"/>
              <a:t>The new homes were a result of </a:t>
            </a:r>
            <a:br>
              <a:rPr lang="en-US" dirty="0" smtClean="0"/>
            </a:br>
            <a:r>
              <a:rPr lang="en-US" dirty="0" smtClean="0"/>
              <a:t>a successful partnership between Habitat Edmonton, the Métis </a:t>
            </a:r>
            <a:br>
              <a:rPr lang="en-US" dirty="0" smtClean="0"/>
            </a:br>
            <a:r>
              <a:rPr lang="en-US" dirty="0" smtClean="0"/>
              <a:t>Council of Alberta and Aboriginal Affairs Alberta.</a:t>
            </a:r>
            <a:endParaRPr lang="en-US" dirty="0"/>
          </a:p>
        </p:txBody>
      </p:sp>
      <p:sp>
        <p:nvSpPr>
          <p:cNvPr id="5" name="Title 4"/>
          <p:cNvSpPr>
            <a:spLocks noGrp="1"/>
          </p:cNvSpPr>
          <p:nvPr>
            <p:ph type="title"/>
          </p:nvPr>
        </p:nvSpPr>
        <p:spPr>
          <a:xfrm>
            <a:off x="360000" y="811216"/>
            <a:ext cx="3593767" cy="1034129"/>
          </a:xfrm>
        </p:spPr>
        <p:txBody>
          <a:bodyPr/>
          <a:lstStyle/>
          <a:p>
            <a:r>
              <a:rPr lang="en-US" dirty="0" smtClean="0"/>
              <a:t>Métis Settlements</a:t>
            </a:r>
            <a:endParaRPr lang="en-US" dirty="0"/>
          </a:p>
        </p:txBody>
      </p:sp>
      <p:sp>
        <p:nvSpPr>
          <p:cNvPr id="18" name="Text Placeholder 17"/>
          <p:cNvSpPr>
            <a:spLocks noGrp="1"/>
          </p:cNvSpPr>
          <p:nvPr>
            <p:ph type="body" sz="quarter" idx="13"/>
          </p:nvPr>
        </p:nvSpPr>
        <p:spPr>
          <a:xfrm>
            <a:off x="5519737" y="980728"/>
            <a:ext cx="5760000" cy="936625"/>
          </a:xfrm>
        </p:spPr>
        <p:txBody>
          <a:bodyPr/>
          <a:lstStyle/>
          <a:p>
            <a:r>
              <a:rPr lang="en-US" dirty="0" smtClean="0"/>
              <a:t>The partners are planning to build 100 homes, providing affordable homeownership to many Métis families. </a:t>
            </a:r>
            <a:endParaRPr lang="en-US" dirty="0"/>
          </a:p>
        </p:txBody>
      </p:sp>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4438650" y="980728"/>
            <a:ext cx="936625" cy="936625"/>
          </a:xfrm>
        </p:spPr>
      </p:pic>
      <p:sp>
        <p:nvSpPr>
          <p:cNvPr id="20" name="Text Placeholder 19"/>
          <p:cNvSpPr>
            <a:spLocks noGrp="1"/>
          </p:cNvSpPr>
          <p:nvPr>
            <p:ph type="body" sz="quarter" idx="15"/>
          </p:nvPr>
        </p:nvSpPr>
        <p:spPr>
          <a:xfrm>
            <a:off x="5519737" y="2105573"/>
            <a:ext cx="5760000" cy="936000"/>
          </a:xfrm>
        </p:spPr>
        <p:txBody>
          <a:bodyPr/>
          <a:lstStyle/>
          <a:p>
            <a:r>
              <a:rPr lang="en-US" dirty="0" smtClean="0"/>
              <a:t>The project will enhance the housing management capacity of eight Métis settlements.</a:t>
            </a:r>
            <a:endParaRPr lang="en-US" dirty="0"/>
          </a:p>
        </p:txBody>
      </p:sp>
      <p:pic>
        <p:nvPicPr>
          <p:cNvPr id="6" name="Picture Placeholder 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xfrm>
            <a:off x="4438650" y="2105573"/>
            <a:ext cx="936625" cy="936625"/>
          </a:xfrm>
        </p:spPr>
      </p:pic>
      <p:sp>
        <p:nvSpPr>
          <p:cNvPr id="22" name="Text Placeholder 21"/>
          <p:cNvSpPr>
            <a:spLocks noGrp="1"/>
          </p:cNvSpPr>
          <p:nvPr>
            <p:ph type="body" sz="quarter" idx="17"/>
          </p:nvPr>
        </p:nvSpPr>
        <p:spPr>
          <a:xfrm>
            <a:off x="5530833" y="3229793"/>
            <a:ext cx="5760000" cy="936625"/>
          </a:xfrm>
        </p:spPr>
        <p:txBody>
          <a:bodyPr/>
          <a:lstStyle/>
          <a:p>
            <a:r>
              <a:rPr lang="en-US" dirty="0" smtClean="0"/>
              <a:t>To date, 22 Habitat homes have been </a:t>
            </a:r>
            <a:br>
              <a:rPr lang="en-US" dirty="0" smtClean="0"/>
            </a:br>
            <a:r>
              <a:rPr lang="en-US" dirty="0" smtClean="0"/>
              <a:t>built over four settlements.</a:t>
            </a:r>
          </a:p>
        </p:txBody>
      </p:sp>
      <p:pic>
        <p:nvPicPr>
          <p:cNvPr id="7" name="Picture Placeholder 6"/>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a:fillRect/>
          </a:stretch>
        </p:blipFill>
        <p:spPr>
          <a:xfrm>
            <a:off x="4449746" y="3229793"/>
            <a:ext cx="936625" cy="936625"/>
          </a:xfrm>
        </p:spPr>
      </p:pic>
      <p:sp>
        <p:nvSpPr>
          <p:cNvPr id="24" name="Text Placeholder 23"/>
          <p:cNvSpPr>
            <a:spLocks noGrp="1"/>
          </p:cNvSpPr>
          <p:nvPr>
            <p:ph type="body" sz="quarter" idx="19"/>
          </p:nvPr>
        </p:nvSpPr>
        <p:spPr>
          <a:xfrm>
            <a:off x="5530833" y="4348581"/>
            <a:ext cx="5760000" cy="1080000"/>
          </a:xfrm>
        </p:spPr>
        <p:txBody>
          <a:bodyPr/>
          <a:lstStyle/>
          <a:p>
            <a:r>
              <a:rPr lang="en-US" dirty="0" smtClean="0"/>
              <a:t>The partners are hard at work to follow through on the commitment to make homeownership a reality for many more families.</a:t>
            </a:r>
            <a:endParaRPr lang="en-US" dirty="0"/>
          </a:p>
        </p:txBody>
      </p:sp>
      <p:pic>
        <p:nvPicPr>
          <p:cNvPr id="8" name="Picture Placeholder 7"/>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a:stretch>
            <a:fillRect/>
          </a:stretch>
        </p:blipFill>
        <p:spPr>
          <a:xfrm>
            <a:off x="4449746" y="4420268"/>
            <a:ext cx="936625" cy="936625"/>
          </a:xfrm>
        </p:spPr>
      </p:pic>
    </p:spTree>
    <p:extLst>
      <p:ext uri="{BB962C8B-B14F-4D97-AF65-F5344CB8AC3E}">
        <p14:creationId xmlns:p14="http://schemas.microsoft.com/office/powerpoint/2010/main" val="146613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37</a:t>
            </a:fld>
            <a:endParaRPr lang="en-US" dirty="0"/>
          </a:p>
        </p:txBody>
      </p:sp>
      <p:sp>
        <p:nvSpPr>
          <p:cNvPr id="4" name="Title 3"/>
          <p:cNvSpPr>
            <a:spLocks noGrp="1"/>
          </p:cNvSpPr>
          <p:nvPr>
            <p:ph type="title"/>
          </p:nvPr>
        </p:nvSpPr>
        <p:spPr/>
        <p:txBody>
          <a:bodyPr/>
          <a:lstStyle/>
          <a:p>
            <a:r>
              <a:rPr lang="en-US" dirty="0"/>
              <a:t>Duck Lake</a:t>
            </a:r>
          </a:p>
        </p:txBody>
      </p:sp>
      <p:pic>
        <p:nvPicPr>
          <p:cNvPr id="15" name="Picture Placeholder 1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 b="12"/>
          <a:stretch>
            <a:fillRect/>
          </a:stretch>
        </p:blipFill>
        <p:spPr/>
      </p:pic>
      <p:pic>
        <p:nvPicPr>
          <p:cNvPr id="7" name="Picture Placeholder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2" b="12"/>
          <a:stretch>
            <a:fillRect/>
          </a:stretch>
        </p:blipFill>
        <p:spPr/>
      </p:pic>
      <p:pic>
        <p:nvPicPr>
          <p:cNvPr id="18" name="Picture Placeholder 17"/>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5" b="5"/>
          <a:stretch>
            <a:fillRect/>
          </a:stretch>
        </p:blipFill>
        <p:spPr/>
      </p:pic>
      <p:pic>
        <p:nvPicPr>
          <p:cNvPr id="20" name="Picture Placeholder 19"/>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0" b="10"/>
          <a:stretch>
            <a:fillRect/>
          </a:stretch>
        </p:blipFill>
        <p:spPr/>
      </p:pic>
      <p:pic>
        <p:nvPicPr>
          <p:cNvPr id="22" name="Picture Placeholder 21"/>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5" b="5"/>
          <a:stretch>
            <a:fillRect/>
          </a:stretch>
        </p:blipFill>
        <p:spPr/>
      </p:pic>
    </p:spTree>
    <p:extLst>
      <p:ext uri="{BB962C8B-B14F-4D97-AF65-F5344CB8AC3E}">
        <p14:creationId xmlns:p14="http://schemas.microsoft.com/office/powerpoint/2010/main" val="20519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38</a:t>
            </a:fld>
            <a:endParaRPr lang="en-US" dirty="0"/>
          </a:p>
        </p:txBody>
      </p:sp>
      <p:sp>
        <p:nvSpPr>
          <p:cNvPr id="2" name="Text Placeholder 1"/>
          <p:cNvSpPr>
            <a:spLocks noGrp="1"/>
          </p:cNvSpPr>
          <p:nvPr>
            <p:ph type="body" sz="quarter" idx="11"/>
          </p:nvPr>
        </p:nvSpPr>
        <p:spPr>
          <a:xfrm>
            <a:off x="360000" y="1762809"/>
            <a:ext cx="3593429" cy="3519633"/>
          </a:xfrm>
        </p:spPr>
        <p:txBody>
          <a:bodyPr/>
          <a:lstStyle/>
          <a:p>
            <a:r>
              <a:rPr lang="en-US" dirty="0" smtClean="0"/>
              <a:t>The town of Duck Lake, Saskatchewan is about 90 km north of Saskatoon. In </a:t>
            </a:r>
            <a:r>
              <a:rPr lang="en-US" dirty="0"/>
              <a:t>2016, Habitat Prince Albert</a:t>
            </a:r>
            <a:r>
              <a:rPr lang="en-US" dirty="0" smtClean="0"/>
              <a:t> began </a:t>
            </a:r>
            <a:r>
              <a:rPr lang="en-US" dirty="0"/>
              <a:t>building two</a:t>
            </a:r>
            <a:r>
              <a:rPr lang="en-US" dirty="0" smtClean="0"/>
              <a:t> new </a:t>
            </a:r>
            <a:r>
              <a:rPr lang="en-US" dirty="0"/>
              <a:t>homes in</a:t>
            </a:r>
            <a:r>
              <a:rPr lang="en-US" dirty="0" smtClean="0"/>
              <a:t> Duck </a:t>
            </a:r>
            <a:r>
              <a:rPr lang="en-US" dirty="0"/>
              <a:t>Lake,</a:t>
            </a:r>
            <a:r>
              <a:rPr lang="en-US" dirty="0" smtClean="0"/>
              <a:t> including a 1,000 square-foot single-family home with two completed bedrooms and a partially finished basement for Shawn, Chantal and their young son.</a:t>
            </a:r>
          </a:p>
          <a:p>
            <a:r>
              <a:rPr lang="en-US" dirty="0" smtClean="0"/>
              <a:t>The project also provided valuable hands-on experience to local high school students and Corrections Canada offenders.</a:t>
            </a:r>
            <a:endParaRPr lang="en-US" dirty="0"/>
          </a:p>
        </p:txBody>
      </p:sp>
      <p:sp>
        <p:nvSpPr>
          <p:cNvPr id="5" name="Title 4"/>
          <p:cNvSpPr>
            <a:spLocks noGrp="1"/>
          </p:cNvSpPr>
          <p:nvPr>
            <p:ph type="title"/>
          </p:nvPr>
        </p:nvSpPr>
        <p:spPr>
          <a:xfrm>
            <a:off x="360000" y="1124744"/>
            <a:ext cx="3593767" cy="571951"/>
          </a:xfrm>
        </p:spPr>
        <p:txBody>
          <a:bodyPr anchor="t" anchorCtr="0"/>
          <a:lstStyle/>
          <a:p>
            <a:r>
              <a:rPr lang="en-US" dirty="0"/>
              <a:t>Duck </a:t>
            </a:r>
            <a:r>
              <a:rPr lang="en-US" dirty="0" smtClean="0"/>
              <a:t>Lake</a:t>
            </a:r>
            <a:endParaRPr lang="en-US" dirty="0"/>
          </a:p>
        </p:txBody>
      </p:sp>
      <p:sp>
        <p:nvSpPr>
          <p:cNvPr id="37" name="Text Placeholder 36"/>
          <p:cNvSpPr>
            <a:spLocks noGrp="1"/>
          </p:cNvSpPr>
          <p:nvPr>
            <p:ph type="body" sz="quarter" idx="15"/>
          </p:nvPr>
        </p:nvSpPr>
        <p:spPr>
          <a:xfrm>
            <a:off x="5519737" y="1053361"/>
            <a:ext cx="5760000" cy="936000"/>
          </a:xfrm>
        </p:spPr>
        <p:txBody>
          <a:bodyPr/>
          <a:lstStyle/>
          <a:p>
            <a:r>
              <a:rPr lang="en-US" dirty="0" smtClean="0"/>
              <a:t>Both homes </a:t>
            </a:r>
            <a:r>
              <a:rPr lang="en-US" smtClean="0"/>
              <a:t>were completed</a:t>
            </a:r>
            <a:br>
              <a:rPr lang="en-US" smtClean="0"/>
            </a:br>
            <a:r>
              <a:rPr lang="en-US" smtClean="0"/>
              <a:t>in </a:t>
            </a:r>
            <a:r>
              <a:rPr lang="en-US" dirty="0" smtClean="0"/>
              <a:t>the </a:t>
            </a:r>
            <a:r>
              <a:rPr lang="en-US" smtClean="0"/>
              <a:t>spring of 2017</a:t>
            </a:r>
            <a:r>
              <a:rPr lang="en-US" dirty="0" smtClean="0"/>
              <a:t>.</a:t>
            </a:r>
            <a:endParaRPr lang="en-US" dirty="0"/>
          </a:p>
        </p:txBody>
      </p:sp>
      <p:pic>
        <p:nvPicPr>
          <p:cNvPr id="54" name="Picture Placeholder 53"/>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a:fillRect/>
          </a:stretch>
        </p:blipFill>
        <p:spPr>
          <a:xfrm>
            <a:off x="4438650" y="1052736"/>
            <a:ext cx="936625" cy="936625"/>
          </a:xfrm>
        </p:spPr>
      </p:pic>
      <p:sp>
        <p:nvSpPr>
          <p:cNvPr id="39" name="Text Placeholder 38"/>
          <p:cNvSpPr>
            <a:spLocks noGrp="1"/>
          </p:cNvSpPr>
          <p:nvPr>
            <p:ph type="body" sz="quarter" idx="17"/>
          </p:nvPr>
        </p:nvSpPr>
        <p:spPr>
          <a:xfrm>
            <a:off x="5530833" y="2159095"/>
            <a:ext cx="5760000" cy="1080000"/>
          </a:xfrm>
        </p:spPr>
        <p:txBody>
          <a:bodyPr/>
          <a:lstStyle/>
          <a:p>
            <a:r>
              <a:rPr lang="en-US" dirty="0"/>
              <a:t>Nearly 40 </a:t>
            </a:r>
            <a:r>
              <a:rPr lang="en-US" dirty="0" smtClean="0"/>
              <a:t>high-school </a:t>
            </a:r>
            <a:r>
              <a:rPr lang="en-US" dirty="0"/>
              <a:t>students from the community</a:t>
            </a:r>
            <a:r>
              <a:rPr lang="en-US" dirty="0" smtClean="0"/>
              <a:t> obtained school credits while participating </a:t>
            </a:r>
            <a:r>
              <a:rPr lang="en-US" dirty="0"/>
              <a:t>in home-building </a:t>
            </a:r>
            <a:r>
              <a:rPr lang="en-US" dirty="0" smtClean="0"/>
              <a:t>activities.</a:t>
            </a:r>
            <a:endParaRPr lang="en-US" dirty="0"/>
          </a:p>
        </p:txBody>
      </p:sp>
      <p:sp>
        <p:nvSpPr>
          <p:cNvPr id="41" name="Text Placeholder 40"/>
          <p:cNvSpPr>
            <a:spLocks noGrp="1"/>
          </p:cNvSpPr>
          <p:nvPr>
            <p:ph type="body" sz="quarter" idx="19"/>
          </p:nvPr>
        </p:nvSpPr>
        <p:spPr>
          <a:xfrm>
            <a:off x="5530833" y="3408828"/>
            <a:ext cx="5760000" cy="936625"/>
          </a:xfrm>
        </p:spPr>
        <p:txBody>
          <a:bodyPr/>
          <a:lstStyle/>
          <a:p>
            <a:r>
              <a:rPr lang="en-US" dirty="0"/>
              <a:t>Through a partnership with Corrections Canada,</a:t>
            </a:r>
            <a:r>
              <a:rPr lang="en-US" dirty="0" smtClean="0"/>
              <a:t> offenders enhanced </a:t>
            </a:r>
            <a:r>
              <a:rPr lang="en-US" dirty="0"/>
              <a:t>their carpentry skills while building</a:t>
            </a:r>
            <a:r>
              <a:rPr lang="en-US" dirty="0" smtClean="0"/>
              <a:t> the Habitat homes.</a:t>
            </a:r>
            <a:endParaRPr lang="en-US" dirty="0"/>
          </a:p>
        </p:txBody>
      </p:sp>
      <p:pic>
        <p:nvPicPr>
          <p:cNvPr id="56" name="Picture Placeholder 55"/>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a:stretch>
            <a:fillRect/>
          </a:stretch>
        </p:blipFill>
        <p:spPr>
          <a:xfrm>
            <a:off x="4449746" y="3408828"/>
            <a:ext cx="936625" cy="936625"/>
          </a:xfrm>
        </p:spPr>
      </p:pic>
      <p:sp>
        <p:nvSpPr>
          <p:cNvPr id="4" name="Text Placeholder 3"/>
          <p:cNvSpPr>
            <a:spLocks noGrp="1"/>
          </p:cNvSpPr>
          <p:nvPr>
            <p:ph type="body" sz="quarter" idx="21"/>
          </p:nvPr>
        </p:nvSpPr>
        <p:spPr>
          <a:xfrm>
            <a:off x="5525736" y="4515186"/>
            <a:ext cx="5760000" cy="936625"/>
          </a:xfrm>
        </p:spPr>
        <p:txBody>
          <a:bodyPr/>
          <a:lstStyle/>
          <a:p>
            <a:r>
              <a:rPr lang="en-US" dirty="0"/>
              <a:t>Typically 12 to 16</a:t>
            </a:r>
            <a:r>
              <a:rPr lang="en-US" dirty="0" smtClean="0"/>
              <a:t> offenders </a:t>
            </a:r>
            <a:r>
              <a:rPr lang="en-US" dirty="0"/>
              <a:t>help build </a:t>
            </a:r>
            <a:br>
              <a:rPr lang="en-US" dirty="0"/>
            </a:br>
            <a:r>
              <a:rPr lang="en-US" dirty="0"/>
              <a:t>one home annually.</a:t>
            </a:r>
          </a:p>
        </p:txBody>
      </p:sp>
      <p:pic>
        <p:nvPicPr>
          <p:cNvPr id="57" name="Picture Placeholder 56"/>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a:stretch>
            <a:fillRect/>
          </a:stretch>
        </p:blipFill>
        <p:spPr>
          <a:xfrm>
            <a:off x="4444649" y="4515186"/>
            <a:ext cx="936625" cy="936625"/>
          </a:xfrm>
        </p:spPr>
      </p:pic>
      <p:pic>
        <p:nvPicPr>
          <p:cNvPr id="7" name="Picture Placeholder 6"/>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a:stretch>
            <a:fillRect/>
          </a:stretch>
        </p:blipFill>
        <p:spPr>
          <a:xfrm>
            <a:off x="4449763" y="2230782"/>
            <a:ext cx="936625" cy="936625"/>
          </a:xfrm>
        </p:spPr>
      </p:pic>
    </p:spTree>
    <p:extLst>
      <p:ext uri="{BB962C8B-B14F-4D97-AF65-F5344CB8AC3E}">
        <p14:creationId xmlns:p14="http://schemas.microsoft.com/office/powerpoint/2010/main" val="80015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39</a:t>
            </a:fld>
            <a:endParaRPr lang="en-US" dirty="0"/>
          </a:p>
        </p:txBody>
      </p:sp>
      <p:sp>
        <p:nvSpPr>
          <p:cNvPr id="4" name="Title 3"/>
          <p:cNvSpPr>
            <a:spLocks noGrp="1"/>
          </p:cNvSpPr>
          <p:nvPr>
            <p:ph type="title"/>
          </p:nvPr>
        </p:nvSpPr>
        <p:spPr/>
        <p:txBody>
          <a:bodyPr/>
          <a:lstStyle/>
          <a:p>
            <a:r>
              <a:rPr lang="en-US" dirty="0" err="1"/>
              <a:t>Pikangikum</a:t>
            </a:r>
            <a:r>
              <a:rPr lang="en-US" dirty="0"/>
              <a:t> </a:t>
            </a:r>
            <a:r>
              <a:rPr lang="en-US" dirty="0" smtClean="0"/>
              <a:t/>
            </a:r>
            <a:br>
              <a:rPr lang="en-US" dirty="0" smtClean="0"/>
            </a:br>
            <a:r>
              <a:rPr lang="en-US" dirty="0" smtClean="0"/>
              <a:t>First </a:t>
            </a:r>
            <a:r>
              <a:rPr lang="en-US" dirty="0"/>
              <a:t>Nation</a:t>
            </a:r>
          </a:p>
        </p:txBody>
      </p:sp>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 b="10"/>
          <a:stretch>
            <a:fillRect/>
          </a:stretch>
        </p:blipFill>
        <p:spPr/>
      </p:pic>
      <p:pic>
        <p:nvPicPr>
          <p:cNvPr id="18" name="Picture Placeholder 17"/>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2" b="12"/>
          <a:stretch>
            <a:fillRect/>
          </a:stretch>
        </p:blipFill>
        <p:spPr/>
      </p:pic>
      <p:pic>
        <p:nvPicPr>
          <p:cNvPr id="8" name="Picture Placeholder 7"/>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5" b="5"/>
          <a:stretch>
            <a:fillRect/>
          </a:stretch>
        </p:blipFill>
        <p:spPr/>
      </p:pic>
      <p:pic>
        <p:nvPicPr>
          <p:cNvPr id="15" name="Picture Placeholder 14"/>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5" b="5"/>
          <a:stretch>
            <a:fillRect/>
          </a:stretch>
        </p:blipFill>
        <p:spPr/>
      </p:pic>
      <p:pic>
        <p:nvPicPr>
          <p:cNvPr id="17" name="Picture Placeholder 16"/>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179567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382" b="5382"/>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4</a:t>
            </a:fld>
            <a:endParaRPr lang="en-US" dirty="0"/>
          </a:p>
        </p:txBody>
      </p:sp>
      <p:sp>
        <p:nvSpPr>
          <p:cNvPr id="5" name="Title 4"/>
          <p:cNvSpPr>
            <a:spLocks noGrp="1"/>
          </p:cNvSpPr>
          <p:nvPr>
            <p:ph type="title"/>
          </p:nvPr>
        </p:nvSpPr>
        <p:spPr>
          <a:xfrm>
            <a:off x="7007017" y="1737348"/>
            <a:ext cx="5184983" cy="2645303"/>
          </a:xfrm>
        </p:spPr>
        <p:txBody>
          <a:bodyPr/>
          <a:lstStyle/>
          <a:p>
            <a:r>
              <a:rPr lang="en-US"/>
              <a:t>There are 56 local Habitats working in every Canadian province and territory.</a:t>
            </a:r>
            <a:endParaRPr lang="en-US" dirty="0"/>
          </a:p>
        </p:txBody>
      </p:sp>
      <p:sp>
        <p:nvSpPr>
          <p:cNvPr id="2" name="Text Placeholder 1"/>
          <p:cNvSpPr>
            <a:spLocks noGrp="1"/>
          </p:cNvSpPr>
          <p:nvPr>
            <p:ph type="body" sz="quarter" idx="12"/>
          </p:nvPr>
        </p:nvSpPr>
        <p:spPr/>
        <p:txBody>
          <a:bodyPr/>
          <a:lstStyle/>
          <a:p>
            <a:r>
              <a:rPr lang="en-US" sz="1200" i="1" dirty="0">
                <a:solidFill>
                  <a:schemeClr val="bg1"/>
                </a:solidFill>
                <a:latin typeface="Arial" charset="0"/>
                <a:ea typeface="Arial" charset="0"/>
                <a:cs typeface="Arial" charset="0"/>
              </a:rPr>
              <a:t>Photo: NASA World Wind, Blue Marble Next-Generation</a:t>
            </a:r>
          </a:p>
          <a:p>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8193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40</a:t>
            </a:fld>
            <a:endParaRPr lang="en-US" dirty="0"/>
          </a:p>
        </p:txBody>
      </p:sp>
      <p:sp>
        <p:nvSpPr>
          <p:cNvPr id="2" name="Text Placeholder 1"/>
          <p:cNvSpPr>
            <a:spLocks noGrp="1"/>
          </p:cNvSpPr>
          <p:nvPr>
            <p:ph type="body" sz="quarter" idx="11"/>
          </p:nvPr>
        </p:nvSpPr>
        <p:spPr>
          <a:xfrm>
            <a:off x="360000" y="1788818"/>
            <a:ext cx="3593429" cy="4023768"/>
          </a:xfrm>
        </p:spPr>
        <p:txBody>
          <a:bodyPr/>
          <a:lstStyle/>
          <a:p>
            <a:r>
              <a:rPr lang="en-US" dirty="0" err="1"/>
              <a:t>Pikangikum</a:t>
            </a:r>
            <a:r>
              <a:rPr lang="en-US" dirty="0"/>
              <a:t> First Nation in Northern Ontario has deplorable living conditions</a:t>
            </a:r>
            <a:r>
              <a:rPr lang="en-US" dirty="0" smtClean="0"/>
              <a:t>. Nearly 90 percent </a:t>
            </a:r>
            <a:r>
              <a:rPr lang="en-US" dirty="0"/>
              <a:t>of homes </a:t>
            </a:r>
            <a:r>
              <a:rPr lang="en-US" dirty="0" smtClean="0"/>
              <a:t>in </a:t>
            </a:r>
            <a:r>
              <a:rPr lang="en-US" dirty="0"/>
              <a:t>the community lack running </a:t>
            </a:r>
            <a:r>
              <a:rPr lang="en-US" dirty="0" smtClean="0"/>
              <a:t/>
            </a:r>
            <a:br>
              <a:rPr lang="en-US" dirty="0" smtClean="0"/>
            </a:br>
            <a:r>
              <a:rPr lang="en-US" dirty="0" smtClean="0"/>
              <a:t>water </a:t>
            </a:r>
            <a:r>
              <a:rPr lang="en-US" dirty="0"/>
              <a:t>and </a:t>
            </a:r>
            <a:r>
              <a:rPr lang="en-US" dirty="0" smtClean="0"/>
              <a:t>adequate sanitation</a:t>
            </a:r>
            <a:r>
              <a:rPr lang="en-US" dirty="0"/>
              <a:t>. </a:t>
            </a:r>
            <a:r>
              <a:rPr lang="en-US" dirty="0" smtClean="0"/>
              <a:t/>
            </a:r>
            <a:br>
              <a:rPr lang="en-US" dirty="0" smtClean="0"/>
            </a:br>
            <a:r>
              <a:rPr lang="en-US" dirty="0" smtClean="0"/>
              <a:t>The </a:t>
            </a:r>
            <a:r>
              <a:rPr lang="en-US" dirty="0"/>
              <a:t>community has also lost many youth as a result of suicide</a:t>
            </a:r>
            <a:r>
              <a:rPr lang="en-US" dirty="0" smtClean="0"/>
              <a:t>.</a:t>
            </a:r>
          </a:p>
          <a:p>
            <a:r>
              <a:rPr lang="en-US" dirty="0" smtClean="0"/>
              <a:t>Habitat </a:t>
            </a:r>
            <a:r>
              <a:rPr lang="en-US" dirty="0"/>
              <a:t>Manitoba, in partnership </a:t>
            </a:r>
            <a:r>
              <a:rPr lang="en-US" dirty="0" smtClean="0"/>
              <a:t/>
            </a:r>
            <a:br>
              <a:rPr lang="en-US" dirty="0" smtClean="0"/>
            </a:br>
            <a:r>
              <a:rPr lang="en-US" dirty="0" smtClean="0"/>
              <a:t>with </a:t>
            </a:r>
            <a:r>
              <a:rPr lang="en-US" dirty="0"/>
              <a:t>the Anglican Church of </a:t>
            </a:r>
            <a:r>
              <a:rPr lang="en-US" dirty="0" smtClean="0"/>
              <a:t/>
            </a:r>
            <a:br>
              <a:rPr lang="en-US" dirty="0" smtClean="0"/>
            </a:br>
            <a:r>
              <a:rPr lang="en-US" dirty="0" smtClean="0"/>
              <a:t>Canada’s Primate’s </a:t>
            </a:r>
            <a:r>
              <a:rPr lang="en-US" dirty="0"/>
              <a:t>World Relief </a:t>
            </a:r>
            <a:r>
              <a:rPr lang="en-US" dirty="0" smtClean="0"/>
              <a:t/>
            </a:r>
            <a:br>
              <a:rPr lang="en-US" dirty="0" smtClean="0"/>
            </a:br>
            <a:r>
              <a:rPr lang="en-US" dirty="0" smtClean="0"/>
              <a:t>and </a:t>
            </a:r>
            <a:r>
              <a:rPr lang="en-US" dirty="0"/>
              <a:t>Development Fund (PWRDF), </a:t>
            </a:r>
            <a:r>
              <a:rPr lang="en-US" dirty="0" smtClean="0"/>
              <a:t/>
            </a:r>
            <a:br>
              <a:rPr lang="en-US" dirty="0" smtClean="0"/>
            </a:br>
            <a:r>
              <a:rPr lang="en-US" dirty="0" smtClean="0"/>
              <a:t>and </a:t>
            </a:r>
            <a:r>
              <a:rPr lang="en-US" dirty="0"/>
              <a:t>the </a:t>
            </a:r>
            <a:r>
              <a:rPr lang="en-US" dirty="0" smtClean="0"/>
              <a:t>Mennonite Central Committee </a:t>
            </a:r>
            <a:r>
              <a:rPr lang="en-US" dirty="0"/>
              <a:t>of Ontario, worked together to develop plans to retrofit </a:t>
            </a:r>
            <a:r>
              <a:rPr lang="en-US" dirty="0" smtClean="0"/>
              <a:t>10 homes</a:t>
            </a:r>
            <a:r>
              <a:rPr lang="en-US" dirty="0"/>
              <a:t>.</a:t>
            </a:r>
          </a:p>
        </p:txBody>
      </p:sp>
      <p:sp>
        <p:nvSpPr>
          <p:cNvPr id="5" name="Title 4"/>
          <p:cNvSpPr>
            <a:spLocks noGrp="1"/>
          </p:cNvSpPr>
          <p:nvPr>
            <p:ph type="title"/>
          </p:nvPr>
        </p:nvSpPr>
        <p:spPr>
          <a:xfrm>
            <a:off x="360000" y="700018"/>
            <a:ext cx="3593767" cy="1034129"/>
          </a:xfrm>
        </p:spPr>
        <p:txBody>
          <a:bodyPr anchor="t" anchorCtr="0"/>
          <a:lstStyle/>
          <a:p>
            <a:r>
              <a:rPr lang="en-US" dirty="0" err="1"/>
              <a:t>Pikangikum</a:t>
            </a:r>
            <a:r>
              <a:rPr lang="en-US" dirty="0"/>
              <a:t> First </a:t>
            </a:r>
            <a:r>
              <a:rPr lang="en-US" dirty="0" smtClean="0"/>
              <a:t>Nation</a:t>
            </a:r>
            <a:endParaRPr lang="en-US" dirty="0"/>
          </a:p>
        </p:txBody>
      </p:sp>
      <p:sp>
        <p:nvSpPr>
          <p:cNvPr id="9" name="Text Placeholder 8"/>
          <p:cNvSpPr>
            <a:spLocks noGrp="1"/>
          </p:cNvSpPr>
          <p:nvPr>
            <p:ph type="body" sz="quarter" idx="13"/>
          </p:nvPr>
        </p:nvSpPr>
        <p:spPr>
          <a:xfrm>
            <a:off x="5519737" y="1653083"/>
            <a:ext cx="5760000" cy="936625"/>
          </a:xfrm>
        </p:spPr>
        <p:txBody>
          <a:bodyPr/>
          <a:lstStyle/>
          <a:p>
            <a:r>
              <a:rPr lang="en-US" dirty="0" smtClean="0"/>
              <a:t>These </a:t>
            </a:r>
            <a:r>
              <a:rPr lang="en-US" dirty="0"/>
              <a:t>10 homes have been provided with enhanced water and sanitation systems.</a:t>
            </a:r>
          </a:p>
        </p:txBody>
      </p:sp>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4438650" y="1653083"/>
            <a:ext cx="936625" cy="936625"/>
          </a:xfrm>
        </p:spPr>
      </p:pic>
      <p:sp>
        <p:nvSpPr>
          <p:cNvPr id="11" name="Text Placeholder 10"/>
          <p:cNvSpPr>
            <a:spLocks noGrp="1"/>
          </p:cNvSpPr>
          <p:nvPr>
            <p:ph type="body" sz="quarter" idx="15"/>
          </p:nvPr>
        </p:nvSpPr>
        <p:spPr>
          <a:xfrm>
            <a:off x="5519737" y="2771871"/>
            <a:ext cx="5760000" cy="1008000"/>
          </a:xfrm>
        </p:spPr>
        <p:txBody>
          <a:bodyPr/>
          <a:lstStyle/>
          <a:p>
            <a:r>
              <a:rPr lang="en-US" dirty="0" smtClean="0"/>
              <a:t>As </a:t>
            </a:r>
            <a:r>
              <a:rPr lang="en-US" dirty="0"/>
              <a:t>a result, families now have running water, clean drinking </a:t>
            </a:r>
            <a:r>
              <a:rPr lang="en-US" dirty="0" smtClean="0"/>
              <a:t>water </a:t>
            </a:r>
            <a:r>
              <a:rPr lang="en-US" dirty="0"/>
              <a:t>and are able to</a:t>
            </a:r>
            <a:r>
              <a:rPr lang="en-US" dirty="0" smtClean="0"/>
              <a:t> bathe in their homes.</a:t>
            </a:r>
            <a:endParaRPr lang="en-US" dirty="0"/>
          </a:p>
        </p:txBody>
      </p:sp>
      <p:pic>
        <p:nvPicPr>
          <p:cNvPr id="6" name="Picture Placeholder 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xfrm>
            <a:off x="4438650" y="2807558"/>
            <a:ext cx="936625" cy="936625"/>
          </a:xfrm>
        </p:spPr>
      </p:pic>
      <p:sp>
        <p:nvSpPr>
          <p:cNvPr id="13" name="Text Placeholder 12"/>
          <p:cNvSpPr>
            <a:spLocks noGrp="1"/>
          </p:cNvSpPr>
          <p:nvPr>
            <p:ph type="body" sz="quarter" idx="17"/>
          </p:nvPr>
        </p:nvSpPr>
        <p:spPr>
          <a:xfrm>
            <a:off x="5530833" y="3932535"/>
            <a:ext cx="5760000" cy="936625"/>
          </a:xfrm>
        </p:spPr>
        <p:txBody>
          <a:bodyPr/>
          <a:lstStyle/>
          <a:p>
            <a:r>
              <a:rPr lang="en-US" dirty="0" smtClean="0"/>
              <a:t>The </a:t>
            </a:r>
            <a:r>
              <a:rPr lang="en-US" dirty="0"/>
              <a:t>project also engaged community youth to help build their plumbing and carpentry skills.</a:t>
            </a:r>
          </a:p>
        </p:txBody>
      </p:sp>
      <p:pic>
        <p:nvPicPr>
          <p:cNvPr id="10" name="Picture Placeholder 9"/>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a:stretch>
            <a:fillRect/>
          </a:stretch>
        </p:blipFill>
        <p:spPr>
          <a:xfrm>
            <a:off x="4449746" y="3932535"/>
            <a:ext cx="936625" cy="936625"/>
          </a:xfrm>
        </p:spPr>
      </p:pic>
    </p:spTree>
    <p:extLst>
      <p:ext uri="{BB962C8B-B14F-4D97-AF65-F5344CB8AC3E}">
        <p14:creationId xmlns:p14="http://schemas.microsoft.com/office/powerpoint/2010/main" val="127599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41</a:t>
            </a:fld>
            <a:endParaRPr lang="en-US" dirty="0"/>
          </a:p>
        </p:txBody>
      </p:sp>
      <p:sp>
        <p:nvSpPr>
          <p:cNvPr id="4" name="Title 3"/>
          <p:cNvSpPr>
            <a:spLocks noGrp="1"/>
          </p:cNvSpPr>
          <p:nvPr>
            <p:ph type="title"/>
          </p:nvPr>
        </p:nvSpPr>
        <p:spPr/>
        <p:txBody>
          <a:bodyPr/>
          <a:lstStyle/>
          <a:p>
            <a:r>
              <a:rPr lang="en-US" dirty="0"/>
              <a:t>Ready </a:t>
            </a:r>
            <a:r>
              <a:rPr lang="en-US" dirty="0" smtClean="0"/>
              <a:t>To </a:t>
            </a:r>
            <a:r>
              <a:rPr lang="en-US" dirty="0"/>
              <a:t>Move</a:t>
            </a:r>
          </a:p>
        </p:txBody>
      </p:sp>
      <p:pic>
        <p:nvPicPr>
          <p:cNvPr id="13" name="Picture Placeholder 1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 b="5"/>
          <a:stretch>
            <a:fillRect/>
          </a:stretch>
        </p:blipFill>
        <p:spPr/>
      </p:pic>
      <p:pic>
        <p:nvPicPr>
          <p:cNvPr id="12" name="Picture Placeholder 1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 b="12"/>
          <a:stretch>
            <a:fillRect/>
          </a:stretch>
        </p:blipFill>
        <p:spPr/>
      </p:pic>
      <p:pic>
        <p:nvPicPr>
          <p:cNvPr id="16" name="Picture Placeholder 15"/>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2" b="12"/>
          <a:stretch>
            <a:fillRect/>
          </a:stretch>
        </p:blipFill>
        <p:spPr/>
      </p:pic>
      <p:pic>
        <p:nvPicPr>
          <p:cNvPr id="10" name="Picture Placeholder 9"/>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0" b="10"/>
          <a:stretch>
            <a:fillRect/>
          </a:stretch>
        </p:blipFill>
        <p:spPr/>
      </p:pic>
      <p:pic>
        <p:nvPicPr>
          <p:cNvPr id="15" name="Picture Placeholder 14"/>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5" b="5"/>
          <a:stretch>
            <a:fillRect/>
          </a:stretch>
        </p:blipFill>
        <p:spPr/>
      </p:pic>
    </p:spTree>
    <p:extLst>
      <p:ext uri="{BB962C8B-B14F-4D97-AF65-F5344CB8AC3E}">
        <p14:creationId xmlns:p14="http://schemas.microsoft.com/office/powerpoint/2010/main" val="13887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42</a:t>
            </a:fld>
            <a:endParaRPr lang="en-US" dirty="0"/>
          </a:p>
        </p:txBody>
      </p:sp>
      <p:sp>
        <p:nvSpPr>
          <p:cNvPr id="2" name="Text Placeholder 1"/>
          <p:cNvSpPr>
            <a:spLocks noGrp="1"/>
          </p:cNvSpPr>
          <p:nvPr>
            <p:ph type="body" sz="quarter" idx="11"/>
          </p:nvPr>
        </p:nvSpPr>
        <p:spPr>
          <a:xfrm>
            <a:off x="360001" y="2204864"/>
            <a:ext cx="3287728" cy="2769022"/>
          </a:xfrm>
        </p:spPr>
        <p:txBody>
          <a:bodyPr/>
          <a:lstStyle/>
          <a:p>
            <a:r>
              <a:rPr lang="en-US" dirty="0"/>
              <a:t>In the summer of 2016, Habitat Manitoba partnered with </a:t>
            </a:r>
            <a:r>
              <a:rPr lang="en-US" dirty="0" smtClean="0"/>
              <a:t>the University </a:t>
            </a:r>
            <a:r>
              <a:rPr lang="en-US" dirty="0"/>
              <a:t>of Winnipeg to rally </a:t>
            </a:r>
            <a:r>
              <a:rPr lang="en-US" dirty="0" smtClean="0"/>
              <a:t/>
            </a:r>
            <a:br>
              <a:rPr lang="en-US" dirty="0" smtClean="0"/>
            </a:br>
            <a:r>
              <a:rPr lang="en-US" dirty="0" smtClean="0"/>
              <a:t>the </a:t>
            </a:r>
            <a:r>
              <a:rPr lang="en-US" dirty="0"/>
              <a:t>community around a </a:t>
            </a:r>
            <a:r>
              <a:rPr lang="en-US" dirty="0" smtClean="0"/>
              <a:t>common goal</a:t>
            </a:r>
            <a:r>
              <a:rPr lang="en-US" dirty="0"/>
              <a:t>: building a home for an Indigenous family</a:t>
            </a:r>
            <a:r>
              <a:rPr lang="en-US" dirty="0" smtClean="0"/>
              <a:t>.</a:t>
            </a:r>
          </a:p>
          <a:p>
            <a:r>
              <a:rPr lang="en-US" dirty="0" smtClean="0"/>
              <a:t>The new Habitat homeowners are Kyle, who is a member of Norway House Cree Nation, and Sasha, who is </a:t>
            </a:r>
            <a:r>
              <a:rPr lang="en-US" dirty="0" err="1" smtClean="0"/>
              <a:t>Sagkeeng</a:t>
            </a:r>
            <a:r>
              <a:rPr lang="en-US" dirty="0" smtClean="0"/>
              <a:t>.</a:t>
            </a:r>
          </a:p>
          <a:p>
            <a:endParaRPr lang="en-US" dirty="0"/>
          </a:p>
        </p:txBody>
      </p:sp>
      <p:sp>
        <p:nvSpPr>
          <p:cNvPr id="5" name="Title 4"/>
          <p:cNvSpPr>
            <a:spLocks noGrp="1"/>
          </p:cNvSpPr>
          <p:nvPr>
            <p:ph type="title"/>
          </p:nvPr>
        </p:nvSpPr>
        <p:spPr>
          <a:xfrm>
            <a:off x="360000" y="1556792"/>
            <a:ext cx="3593767" cy="571951"/>
          </a:xfrm>
        </p:spPr>
        <p:txBody>
          <a:bodyPr anchor="t" anchorCtr="0"/>
          <a:lstStyle/>
          <a:p>
            <a:r>
              <a:rPr lang="en-US" dirty="0"/>
              <a:t>Ready </a:t>
            </a:r>
            <a:r>
              <a:rPr lang="en-US" dirty="0" smtClean="0"/>
              <a:t>To Move</a:t>
            </a:r>
            <a:endParaRPr lang="en-US" dirty="0"/>
          </a:p>
        </p:txBody>
      </p:sp>
      <p:sp>
        <p:nvSpPr>
          <p:cNvPr id="8" name="Text Placeholder 7"/>
          <p:cNvSpPr>
            <a:spLocks noGrp="1"/>
          </p:cNvSpPr>
          <p:nvPr>
            <p:ph type="body" sz="quarter" idx="13"/>
          </p:nvPr>
        </p:nvSpPr>
        <p:spPr>
          <a:xfrm>
            <a:off x="5519737" y="1693717"/>
            <a:ext cx="5760000" cy="936000"/>
          </a:xfrm>
        </p:spPr>
        <p:txBody>
          <a:bodyPr/>
          <a:lstStyle/>
          <a:p>
            <a:r>
              <a:rPr lang="en-US" dirty="0"/>
              <a:t>Habitat Manitoba built a Ready </a:t>
            </a:r>
            <a:r>
              <a:rPr lang="en-US" dirty="0" smtClean="0"/>
              <a:t>To </a:t>
            </a:r>
            <a:r>
              <a:rPr lang="en-US" dirty="0"/>
              <a:t>Move </a:t>
            </a:r>
            <a:r>
              <a:rPr lang="en-US" dirty="0" smtClean="0"/>
              <a:t/>
            </a:r>
            <a:br>
              <a:rPr lang="en-US" dirty="0" smtClean="0"/>
            </a:br>
            <a:r>
              <a:rPr lang="en-US" dirty="0" smtClean="0"/>
              <a:t>home on </a:t>
            </a:r>
            <a:r>
              <a:rPr lang="en-US" dirty="0"/>
              <a:t>the front lawn of the </a:t>
            </a:r>
            <a:r>
              <a:rPr lang="en-US" dirty="0" smtClean="0"/>
              <a:t>university.</a:t>
            </a:r>
            <a:endParaRPr lang="en-US" dirty="0"/>
          </a:p>
        </p:txBody>
      </p:sp>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438650" y="1693717"/>
            <a:ext cx="936625" cy="936625"/>
          </a:xfrm>
        </p:spPr>
      </p:pic>
      <p:sp>
        <p:nvSpPr>
          <p:cNvPr id="10" name="Text Placeholder 9"/>
          <p:cNvSpPr>
            <a:spLocks noGrp="1"/>
          </p:cNvSpPr>
          <p:nvPr>
            <p:ph type="body" sz="quarter" idx="15"/>
          </p:nvPr>
        </p:nvSpPr>
        <p:spPr>
          <a:xfrm>
            <a:off x="5519737" y="2813126"/>
            <a:ext cx="5760000" cy="936000"/>
          </a:xfrm>
        </p:spPr>
        <p:txBody>
          <a:bodyPr/>
          <a:lstStyle/>
          <a:p>
            <a:r>
              <a:rPr lang="en-US" dirty="0" smtClean="0"/>
              <a:t>The house was then transported to Granville Avenue, adjacent to another Habitat home.</a:t>
            </a:r>
            <a:endParaRPr lang="en-US" dirty="0"/>
          </a:p>
        </p:txBody>
      </p:sp>
      <p:pic>
        <p:nvPicPr>
          <p:cNvPr id="7" name="Picture Placeholder 6"/>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4438650" y="2813126"/>
            <a:ext cx="936625" cy="936625"/>
          </a:xfrm>
        </p:spPr>
      </p:pic>
      <p:sp>
        <p:nvSpPr>
          <p:cNvPr id="12" name="Text Placeholder 11"/>
          <p:cNvSpPr>
            <a:spLocks noGrp="1"/>
          </p:cNvSpPr>
          <p:nvPr>
            <p:ph type="body" sz="quarter" idx="17"/>
          </p:nvPr>
        </p:nvSpPr>
        <p:spPr>
          <a:xfrm>
            <a:off x="5530833" y="3921384"/>
            <a:ext cx="5760000" cy="1080000"/>
          </a:xfrm>
        </p:spPr>
        <p:txBody>
          <a:bodyPr/>
          <a:lstStyle/>
          <a:p>
            <a:r>
              <a:rPr lang="en-US" dirty="0" smtClean="0"/>
              <a:t>Kyle and Sasha </a:t>
            </a:r>
            <a:r>
              <a:rPr lang="en-US" dirty="0"/>
              <a:t>worked </a:t>
            </a:r>
            <a:r>
              <a:rPr lang="en-US" dirty="0" smtClean="0"/>
              <a:t>hard to </a:t>
            </a:r>
            <a:r>
              <a:rPr lang="en-US" dirty="0"/>
              <a:t>complete their </a:t>
            </a:r>
            <a:r>
              <a:rPr lang="en-US" dirty="0" smtClean="0"/>
              <a:t/>
            </a:r>
            <a:br>
              <a:rPr lang="en-US" dirty="0" smtClean="0"/>
            </a:br>
            <a:r>
              <a:rPr lang="en-US" dirty="0" smtClean="0"/>
              <a:t>500 hours </a:t>
            </a:r>
            <a:r>
              <a:rPr lang="en-US" dirty="0"/>
              <a:t>of sweat equity and</a:t>
            </a:r>
            <a:r>
              <a:rPr lang="en-US" dirty="0" smtClean="0"/>
              <a:t> have now </a:t>
            </a:r>
            <a:r>
              <a:rPr lang="en-US" dirty="0"/>
              <a:t>moved</a:t>
            </a:r>
            <a:r>
              <a:rPr lang="en-US" dirty="0" smtClean="0"/>
              <a:t> into their </a:t>
            </a:r>
            <a:r>
              <a:rPr lang="en-US" dirty="0"/>
              <a:t>new Habitat </a:t>
            </a:r>
            <a:r>
              <a:rPr lang="en-US" dirty="0" smtClean="0"/>
              <a:t>home with their children.</a:t>
            </a:r>
            <a:endParaRPr lang="en-US" dirty="0"/>
          </a:p>
        </p:txBody>
      </p:sp>
      <p:pic>
        <p:nvPicPr>
          <p:cNvPr id="17" name="Picture Placeholder 16"/>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a:stretch>
            <a:fillRect/>
          </a:stretch>
        </p:blipFill>
        <p:spPr>
          <a:xfrm>
            <a:off x="4449746" y="3993071"/>
            <a:ext cx="936625" cy="936625"/>
          </a:xfrm>
        </p:spPr>
      </p:pic>
    </p:spTree>
    <p:extLst>
      <p:ext uri="{BB962C8B-B14F-4D97-AF65-F5344CB8AC3E}">
        <p14:creationId xmlns:p14="http://schemas.microsoft.com/office/powerpoint/2010/main" val="209279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43</a:t>
            </a:fld>
            <a:endParaRPr lang="en-US" dirty="0"/>
          </a:p>
        </p:txBody>
      </p:sp>
      <p:sp>
        <p:nvSpPr>
          <p:cNvPr id="4" name="Title 3"/>
          <p:cNvSpPr>
            <a:spLocks noGrp="1"/>
          </p:cNvSpPr>
          <p:nvPr>
            <p:ph type="title"/>
          </p:nvPr>
        </p:nvSpPr>
        <p:spPr/>
        <p:txBody>
          <a:bodyPr/>
          <a:lstStyle/>
          <a:p>
            <a:r>
              <a:rPr lang="en-US" dirty="0"/>
              <a:t>Happy </a:t>
            </a:r>
            <a:r>
              <a:rPr lang="en-US" dirty="0" smtClean="0"/>
              <a:t>Valley-</a:t>
            </a:r>
            <a:br>
              <a:rPr lang="en-US" dirty="0" smtClean="0"/>
            </a:br>
            <a:r>
              <a:rPr lang="en-US" dirty="0" smtClean="0"/>
              <a:t>Goose </a:t>
            </a:r>
            <a:r>
              <a:rPr lang="en-US" dirty="0"/>
              <a:t>Bay</a:t>
            </a:r>
          </a:p>
        </p:txBody>
      </p:sp>
      <p:pic>
        <p:nvPicPr>
          <p:cNvPr id="19" name="Picture Placeholder 1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 b="5"/>
          <a:stretch>
            <a:fillRect/>
          </a:stretch>
        </p:blipFill>
        <p:spPr/>
      </p:pic>
      <p:pic>
        <p:nvPicPr>
          <p:cNvPr id="24" name="Picture Placeholder 2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 b="10"/>
          <a:stretch>
            <a:fillRect/>
          </a:stretch>
        </p:blipFill>
        <p:spPr/>
      </p:pic>
      <p:pic>
        <p:nvPicPr>
          <p:cNvPr id="15" name="Picture Placeholder 14"/>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5" b="5"/>
          <a:stretch>
            <a:fillRect/>
          </a:stretch>
        </p:blipFill>
        <p:spPr/>
      </p:pic>
      <p:pic>
        <p:nvPicPr>
          <p:cNvPr id="21" name="Picture Placeholder 20"/>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2" b="12"/>
          <a:stretch>
            <a:fillRect/>
          </a:stretch>
        </p:blipFill>
        <p:spPr/>
      </p:pic>
      <p:pic>
        <p:nvPicPr>
          <p:cNvPr id="26" name="Picture Placeholder 25"/>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 b="12"/>
          <a:stretch>
            <a:fillRect/>
          </a:stretch>
        </p:blipFill>
        <p:spPr/>
      </p:pic>
    </p:spTree>
    <p:extLst>
      <p:ext uri="{BB962C8B-B14F-4D97-AF65-F5344CB8AC3E}">
        <p14:creationId xmlns:p14="http://schemas.microsoft.com/office/powerpoint/2010/main" val="351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44</a:t>
            </a:fld>
            <a:endParaRPr lang="en-US" dirty="0"/>
          </a:p>
        </p:txBody>
      </p:sp>
      <p:sp>
        <p:nvSpPr>
          <p:cNvPr id="2" name="Text Placeholder 1"/>
          <p:cNvSpPr>
            <a:spLocks noGrp="1"/>
          </p:cNvSpPr>
          <p:nvPr>
            <p:ph type="body" sz="quarter" idx="11"/>
          </p:nvPr>
        </p:nvSpPr>
        <p:spPr>
          <a:xfrm>
            <a:off x="360001" y="2198914"/>
            <a:ext cx="3593766" cy="3678358"/>
          </a:xfrm>
        </p:spPr>
        <p:txBody>
          <a:bodyPr/>
          <a:lstStyle/>
          <a:p>
            <a:r>
              <a:rPr lang="en-US" dirty="0" smtClean="0"/>
              <a:t>Tony </a:t>
            </a:r>
            <a:r>
              <a:rPr lang="en-US" dirty="0"/>
              <a:t>and </a:t>
            </a:r>
            <a:r>
              <a:rPr lang="en-US" dirty="0" smtClean="0"/>
              <a:t>Patricia both </a:t>
            </a:r>
            <a:r>
              <a:rPr lang="en-US" dirty="0"/>
              <a:t>have steady jobs at the Labrador </a:t>
            </a:r>
            <a:r>
              <a:rPr lang="en-US" dirty="0" smtClean="0"/>
              <a:t>Friendship Centre</a:t>
            </a:r>
            <a:r>
              <a:rPr lang="en-US" dirty="0"/>
              <a:t>: she works in community outreach and he works in </a:t>
            </a:r>
            <a:r>
              <a:rPr lang="en-US" dirty="0" smtClean="0"/>
              <a:t>security. Still</a:t>
            </a:r>
            <a:r>
              <a:rPr lang="en-US" dirty="0"/>
              <a:t>,</a:t>
            </a:r>
            <a:r>
              <a:rPr lang="en-US" dirty="0" smtClean="0"/>
              <a:t> they </a:t>
            </a:r>
            <a:r>
              <a:rPr lang="en-US" dirty="0"/>
              <a:t>were spending far </a:t>
            </a:r>
            <a:r>
              <a:rPr lang="en-US" dirty="0" smtClean="0"/>
              <a:t>too much </a:t>
            </a:r>
            <a:r>
              <a:rPr lang="en-US" dirty="0"/>
              <a:t>of their income on </a:t>
            </a:r>
            <a:r>
              <a:rPr lang="en-US" dirty="0" smtClean="0"/>
              <a:t>rent, forcing them to sacrifice other necessities.</a:t>
            </a:r>
          </a:p>
          <a:p>
            <a:r>
              <a:rPr lang="en-US" dirty="0" smtClean="0"/>
              <a:t>Their new Habitat home is a dream come true for the Inuit couple: a stable and affordable place to call home and raise their family.</a:t>
            </a:r>
          </a:p>
        </p:txBody>
      </p:sp>
      <p:sp>
        <p:nvSpPr>
          <p:cNvPr id="5" name="Title 4"/>
          <p:cNvSpPr>
            <a:spLocks noGrp="1"/>
          </p:cNvSpPr>
          <p:nvPr>
            <p:ph type="title"/>
          </p:nvPr>
        </p:nvSpPr>
        <p:spPr>
          <a:xfrm>
            <a:off x="360000" y="1110114"/>
            <a:ext cx="3593767" cy="1034129"/>
          </a:xfrm>
        </p:spPr>
        <p:txBody>
          <a:bodyPr anchor="t" anchorCtr="0"/>
          <a:lstStyle/>
          <a:p>
            <a:r>
              <a:rPr lang="en-US" dirty="0"/>
              <a:t>Happy Valley-Goose </a:t>
            </a:r>
            <a:r>
              <a:rPr lang="en-US" dirty="0" smtClean="0"/>
              <a:t>Bay</a:t>
            </a:r>
            <a:endParaRPr lang="en-US" dirty="0"/>
          </a:p>
        </p:txBody>
      </p:sp>
      <p:sp>
        <p:nvSpPr>
          <p:cNvPr id="8" name="Text Placeholder 7"/>
          <p:cNvSpPr>
            <a:spLocks noGrp="1"/>
          </p:cNvSpPr>
          <p:nvPr>
            <p:ph type="body" sz="quarter" idx="13"/>
          </p:nvPr>
        </p:nvSpPr>
        <p:spPr>
          <a:xfrm>
            <a:off x="5519737" y="1624842"/>
            <a:ext cx="5760000" cy="936625"/>
          </a:xfrm>
        </p:spPr>
        <p:txBody>
          <a:bodyPr/>
          <a:lstStyle/>
          <a:p>
            <a:r>
              <a:rPr lang="en-US" dirty="0" smtClean="0"/>
              <a:t>The family </a:t>
            </a:r>
            <a:r>
              <a:rPr lang="en-US" dirty="0"/>
              <a:t>moved into their</a:t>
            </a:r>
            <a:r>
              <a:rPr lang="en-US" dirty="0" smtClean="0"/>
              <a:t> new three-bedroom home </a:t>
            </a:r>
            <a:r>
              <a:rPr lang="en-US" dirty="0"/>
              <a:t>in</a:t>
            </a:r>
            <a:r>
              <a:rPr lang="en-US" dirty="0" smtClean="0"/>
              <a:t> January 2017.</a:t>
            </a:r>
            <a:endParaRPr lang="en-US" dirty="0"/>
          </a:p>
        </p:txBody>
      </p:sp>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4438650" y="1624842"/>
            <a:ext cx="936625" cy="936625"/>
          </a:xfrm>
        </p:spPr>
      </p:pic>
      <p:sp>
        <p:nvSpPr>
          <p:cNvPr id="10" name="Text Placeholder 9"/>
          <p:cNvSpPr>
            <a:spLocks noGrp="1"/>
          </p:cNvSpPr>
          <p:nvPr>
            <p:ph type="body" sz="quarter" idx="15"/>
          </p:nvPr>
        </p:nvSpPr>
        <p:spPr>
          <a:xfrm>
            <a:off x="5519737" y="2743630"/>
            <a:ext cx="5760000" cy="936000"/>
          </a:xfrm>
        </p:spPr>
        <p:txBody>
          <a:bodyPr/>
          <a:lstStyle/>
          <a:p>
            <a:r>
              <a:rPr lang="en-US" dirty="0" smtClean="0"/>
              <a:t>Mortgage </a:t>
            </a:r>
            <a:r>
              <a:rPr lang="en-US" dirty="0"/>
              <a:t>payments geared </a:t>
            </a:r>
            <a:r>
              <a:rPr lang="en-US" dirty="0" smtClean="0"/>
              <a:t>to income </a:t>
            </a:r>
            <a:r>
              <a:rPr lang="en-US" dirty="0"/>
              <a:t>mean </a:t>
            </a:r>
            <a:r>
              <a:rPr lang="en-US" dirty="0" smtClean="0"/>
              <a:t/>
            </a:r>
            <a:br>
              <a:rPr lang="en-US" dirty="0" smtClean="0"/>
            </a:br>
            <a:r>
              <a:rPr lang="en-US" dirty="0" smtClean="0"/>
              <a:t>they </a:t>
            </a:r>
            <a:r>
              <a:rPr lang="en-US" dirty="0"/>
              <a:t>can build financial equity over </a:t>
            </a:r>
            <a:r>
              <a:rPr lang="en-US" dirty="0" smtClean="0"/>
              <a:t>time.</a:t>
            </a:r>
            <a:endParaRPr lang="en-US" dirty="0"/>
          </a:p>
        </p:txBody>
      </p:sp>
      <p:pic>
        <p:nvPicPr>
          <p:cNvPr id="6" name="Picture Placeholder 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xfrm>
            <a:off x="4438650" y="2743005"/>
            <a:ext cx="936625" cy="936625"/>
          </a:xfrm>
        </p:spPr>
      </p:pic>
      <p:sp>
        <p:nvSpPr>
          <p:cNvPr id="12" name="Text Placeholder 11"/>
          <p:cNvSpPr>
            <a:spLocks noGrp="1"/>
          </p:cNvSpPr>
          <p:nvPr>
            <p:ph type="body" sz="quarter" idx="17"/>
          </p:nvPr>
        </p:nvSpPr>
        <p:spPr>
          <a:xfrm>
            <a:off x="5530833" y="3861168"/>
            <a:ext cx="5760000" cy="1080000"/>
          </a:xfrm>
        </p:spPr>
        <p:txBody>
          <a:bodyPr/>
          <a:lstStyle/>
          <a:p>
            <a:r>
              <a:rPr lang="en-US" dirty="0" smtClean="0"/>
              <a:t>Since moving </a:t>
            </a:r>
            <a:r>
              <a:rPr lang="en-US" dirty="0"/>
              <a:t>in,</a:t>
            </a:r>
            <a:r>
              <a:rPr lang="en-US" dirty="0" smtClean="0"/>
              <a:t> Tony and Patricia’s </a:t>
            </a:r>
            <a:r>
              <a:rPr lang="en-US" dirty="0"/>
              <a:t>lives have been filled with hope for their </a:t>
            </a:r>
            <a:r>
              <a:rPr lang="en-US" dirty="0" smtClean="0"/>
              <a:t>future — and </a:t>
            </a:r>
            <a:r>
              <a:rPr lang="en-US" dirty="0"/>
              <a:t>their children’s </a:t>
            </a:r>
            <a:r>
              <a:rPr lang="en-US" dirty="0" smtClean="0"/>
              <a:t>future.</a:t>
            </a:r>
            <a:endParaRPr lang="en-US" dirty="0"/>
          </a:p>
        </p:txBody>
      </p:sp>
      <p:pic>
        <p:nvPicPr>
          <p:cNvPr id="7" name="Picture Placeholder 6"/>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a:stretch>
            <a:fillRect/>
          </a:stretch>
        </p:blipFill>
        <p:spPr>
          <a:xfrm>
            <a:off x="4449746" y="3932855"/>
            <a:ext cx="936625" cy="936625"/>
          </a:xfrm>
        </p:spPr>
      </p:pic>
    </p:spTree>
    <p:extLst>
      <p:ext uri="{BB962C8B-B14F-4D97-AF65-F5344CB8AC3E}">
        <p14:creationId xmlns:p14="http://schemas.microsoft.com/office/powerpoint/2010/main" val="103825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 b="7"/>
          <a:stretch>
            <a:fillRect/>
          </a:stretch>
        </p:blipFill>
        <p:spPr/>
      </p:pic>
      <p:sp>
        <p:nvSpPr>
          <p:cNvPr id="2" name="Text Placeholder 1"/>
          <p:cNvSpPr>
            <a:spLocks noGrp="1"/>
          </p:cNvSpPr>
          <p:nvPr>
            <p:ph type="body" sz="quarter" idx="11"/>
          </p:nvPr>
        </p:nvSpPr>
        <p:spPr>
          <a:prstGeom prst="rect">
            <a:avLst/>
          </a:prstGeom>
        </p:spPr>
        <p:txBody>
          <a:bodyPr/>
          <a:lstStyle/>
          <a:p>
            <a:r>
              <a:rPr lang="en-US" dirty="0" smtClean="0"/>
              <a:t>What’s Next?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395" y="2227"/>
            <a:ext cx="3018777" cy="1696352"/>
          </a:xfrm>
          <a:prstGeom prst="rect">
            <a:avLst/>
          </a:prstGeom>
        </p:spPr>
      </p:pic>
    </p:spTree>
    <p:extLst>
      <p:ext uri="{BB962C8B-B14F-4D97-AF65-F5344CB8AC3E}">
        <p14:creationId xmlns:p14="http://schemas.microsoft.com/office/powerpoint/2010/main" val="154575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2" name="Slide Number Placeholder 1"/>
          <p:cNvSpPr>
            <a:spLocks noGrp="1"/>
          </p:cNvSpPr>
          <p:nvPr>
            <p:ph type="sldNum" sz="quarter" idx="10"/>
          </p:nvPr>
        </p:nvSpPr>
        <p:spPr/>
        <p:txBody>
          <a:bodyPr/>
          <a:lstStyle/>
          <a:p>
            <a:fld id="{997C90D2-9194-5D45-84BC-E7BFAB38CFD0}" type="slidenum">
              <a:rPr lang="en-US" smtClean="0"/>
              <a:pPr/>
              <a:t>46</a:t>
            </a:fld>
            <a:endParaRPr lang="en-US" dirty="0"/>
          </a:p>
        </p:txBody>
      </p:sp>
      <p:sp>
        <p:nvSpPr>
          <p:cNvPr id="4" name="Title 3"/>
          <p:cNvSpPr>
            <a:spLocks noGrp="1"/>
          </p:cNvSpPr>
          <p:nvPr>
            <p:ph type="title"/>
          </p:nvPr>
        </p:nvSpPr>
        <p:spPr>
          <a:xfrm>
            <a:off x="-1" y="2132856"/>
            <a:ext cx="6744073" cy="2983137"/>
          </a:xfrm>
        </p:spPr>
        <p:txBody>
          <a:bodyPr wrap="square">
            <a:spAutoFit/>
          </a:bodyPr>
          <a:lstStyle/>
          <a:p>
            <a:pPr>
              <a:lnSpc>
                <a:spcPct val="100000"/>
              </a:lnSpc>
            </a:pPr>
            <a:r>
              <a:rPr lang="en-US" dirty="0"/>
              <a:t>As the program grows, the impact the Habitat affordable homeownership model can have on families  is increasingly evident. </a:t>
            </a:r>
          </a:p>
        </p:txBody>
      </p:sp>
    </p:spTree>
    <p:extLst>
      <p:ext uri="{BB962C8B-B14F-4D97-AF65-F5344CB8AC3E}">
        <p14:creationId xmlns:p14="http://schemas.microsoft.com/office/powerpoint/2010/main" val="13420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2" name="Slide Number Placeholder 1"/>
          <p:cNvSpPr>
            <a:spLocks noGrp="1"/>
          </p:cNvSpPr>
          <p:nvPr>
            <p:ph type="sldNum" sz="quarter" idx="10"/>
          </p:nvPr>
        </p:nvSpPr>
        <p:spPr/>
        <p:txBody>
          <a:bodyPr/>
          <a:lstStyle/>
          <a:p>
            <a:fld id="{997C90D2-9194-5D45-84BC-E7BFAB38CFD0}" type="slidenum">
              <a:rPr lang="en-US" smtClean="0"/>
              <a:pPr/>
              <a:t>47</a:t>
            </a:fld>
            <a:endParaRPr lang="en-US" dirty="0"/>
          </a:p>
        </p:txBody>
      </p:sp>
      <p:sp>
        <p:nvSpPr>
          <p:cNvPr id="4" name="Title 3"/>
          <p:cNvSpPr>
            <a:spLocks noGrp="1"/>
          </p:cNvSpPr>
          <p:nvPr>
            <p:ph type="title"/>
          </p:nvPr>
        </p:nvSpPr>
        <p:spPr>
          <a:xfrm>
            <a:off x="4151785" y="3212976"/>
            <a:ext cx="8040216" cy="2383693"/>
          </a:xfrm>
        </p:spPr>
        <p:txBody>
          <a:bodyPr wrap="square">
            <a:spAutoFit/>
          </a:bodyPr>
          <a:lstStyle/>
          <a:p>
            <a:pPr>
              <a:lnSpc>
                <a:spcPct val="100000"/>
              </a:lnSpc>
            </a:pPr>
            <a:r>
              <a:rPr lang="en-US"/>
              <a:t>We’re more determined than ever to build partnerships and homes with Indigenous families in need of a safe and decent place to live.</a:t>
            </a:r>
            <a:endParaRPr lang="en-US" dirty="0"/>
          </a:p>
        </p:txBody>
      </p:sp>
    </p:spTree>
    <p:extLst>
      <p:ext uri="{BB962C8B-B14F-4D97-AF65-F5344CB8AC3E}">
        <p14:creationId xmlns:p14="http://schemas.microsoft.com/office/powerpoint/2010/main" val="159997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 b="5"/>
          <a:stretch>
            <a:fillRect/>
          </a:stretch>
        </p:blipFill>
        <p:spPr/>
      </p:pic>
      <p:sp>
        <p:nvSpPr>
          <p:cNvPr id="2" name="Slide Number Placeholder 1"/>
          <p:cNvSpPr>
            <a:spLocks noGrp="1"/>
          </p:cNvSpPr>
          <p:nvPr>
            <p:ph type="sldNum" sz="quarter" idx="10"/>
          </p:nvPr>
        </p:nvSpPr>
        <p:spPr/>
        <p:txBody>
          <a:bodyPr/>
          <a:lstStyle/>
          <a:p>
            <a:fld id="{997C90D2-9194-5D45-84BC-E7BFAB38CFD0}" type="slidenum">
              <a:rPr lang="en-US" smtClean="0"/>
              <a:pPr/>
              <a:t>48</a:t>
            </a:fld>
            <a:endParaRPr lang="en-US" dirty="0"/>
          </a:p>
        </p:txBody>
      </p:sp>
      <p:sp>
        <p:nvSpPr>
          <p:cNvPr id="6" name="Title 5"/>
          <p:cNvSpPr>
            <a:spLocks noGrp="1"/>
          </p:cNvSpPr>
          <p:nvPr>
            <p:ph type="title"/>
          </p:nvPr>
        </p:nvSpPr>
        <p:spPr>
          <a:xfrm>
            <a:off x="-1" y="3421360"/>
            <a:ext cx="6096001" cy="2262626"/>
          </a:xfrm>
        </p:spPr>
        <p:txBody>
          <a:bodyPr/>
          <a:lstStyle/>
          <a:p>
            <a:r>
              <a:rPr lang="en-US"/>
              <a:t>By 2020, our goal is to help more Indigenous families become homeowners every year…</a:t>
            </a:r>
            <a:endParaRPr lang="en-US" dirty="0"/>
          </a:p>
        </p:txBody>
      </p:sp>
    </p:spTree>
    <p:extLst>
      <p:ext uri="{BB962C8B-B14F-4D97-AF65-F5344CB8AC3E}">
        <p14:creationId xmlns:p14="http://schemas.microsoft.com/office/powerpoint/2010/main" val="107943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2" name="Slide Number Placeholder 1"/>
          <p:cNvSpPr>
            <a:spLocks noGrp="1"/>
          </p:cNvSpPr>
          <p:nvPr>
            <p:ph type="sldNum" sz="quarter" idx="10"/>
          </p:nvPr>
        </p:nvSpPr>
        <p:spPr/>
        <p:txBody>
          <a:bodyPr/>
          <a:lstStyle/>
          <a:p>
            <a:fld id="{997C90D2-9194-5D45-84BC-E7BFAB38CFD0}" type="slidenum">
              <a:rPr lang="en-US" smtClean="0"/>
              <a:pPr/>
              <a:t>49</a:t>
            </a:fld>
            <a:endParaRPr lang="en-US" dirty="0"/>
          </a:p>
        </p:txBody>
      </p:sp>
      <p:sp>
        <p:nvSpPr>
          <p:cNvPr id="6" name="Title 5"/>
          <p:cNvSpPr>
            <a:spLocks noGrp="1"/>
          </p:cNvSpPr>
          <p:nvPr>
            <p:ph type="title"/>
          </p:nvPr>
        </p:nvSpPr>
        <p:spPr>
          <a:xfrm>
            <a:off x="6096000" y="3060000"/>
            <a:ext cx="6096001" cy="2645303"/>
          </a:xfrm>
        </p:spPr>
        <p:txBody>
          <a:bodyPr/>
          <a:lstStyle/>
          <a:p>
            <a:r>
              <a:rPr lang="en-US"/>
              <a:t>...while providing at least 200 Indigenous youth and women with skills and training opportunities every year.</a:t>
            </a:r>
            <a:endParaRPr lang="en-US" dirty="0"/>
          </a:p>
        </p:txBody>
      </p:sp>
    </p:spTree>
    <p:extLst>
      <p:ext uri="{BB962C8B-B14F-4D97-AF65-F5344CB8AC3E}">
        <p14:creationId xmlns:p14="http://schemas.microsoft.com/office/powerpoint/2010/main" val="4986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2" name="Slide Number Placeholder 1"/>
          <p:cNvSpPr>
            <a:spLocks noGrp="1"/>
          </p:cNvSpPr>
          <p:nvPr>
            <p:ph type="sldNum" sz="quarter" idx="10"/>
          </p:nvPr>
        </p:nvSpPr>
        <p:spPr/>
        <p:txBody>
          <a:bodyPr/>
          <a:lstStyle/>
          <a:p>
            <a:fld id="{997C90D2-9194-5D45-84BC-E7BFAB38CFD0}" type="slidenum">
              <a:rPr lang="en-US" smtClean="0"/>
              <a:pPr/>
              <a:t>5</a:t>
            </a:fld>
            <a:endParaRPr lang="en-US" dirty="0"/>
          </a:p>
        </p:txBody>
      </p:sp>
      <p:sp>
        <p:nvSpPr>
          <p:cNvPr id="4" name="Title 3"/>
          <p:cNvSpPr>
            <a:spLocks noGrp="1"/>
          </p:cNvSpPr>
          <p:nvPr>
            <p:ph type="title"/>
          </p:nvPr>
        </p:nvSpPr>
        <p:spPr>
          <a:xfrm>
            <a:off x="-1" y="1866539"/>
            <a:ext cx="5735961" cy="3124922"/>
          </a:xfrm>
        </p:spPr>
        <p:txBody>
          <a:bodyPr wrap="square" anchor="t" anchorCtr="0">
            <a:spAutoFit/>
          </a:bodyPr>
          <a:lstStyle/>
          <a:p>
            <a:r>
              <a:rPr lang="en-US" dirty="0" smtClean="0"/>
              <a:t>Homeowners </a:t>
            </a:r>
            <a:r>
              <a:rPr lang="en-US" dirty="0"/>
              <a:t>help build and purchase their Habitat homes with zero down payment and an interest-free, affordable mortgage.</a:t>
            </a:r>
          </a:p>
        </p:txBody>
      </p:sp>
    </p:spTree>
    <p:extLst>
      <p:ext uri="{BB962C8B-B14F-4D97-AF65-F5344CB8AC3E}">
        <p14:creationId xmlns:p14="http://schemas.microsoft.com/office/powerpoint/2010/main" val="96984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2" name="Slide Number Placeholder 1"/>
          <p:cNvSpPr>
            <a:spLocks noGrp="1"/>
          </p:cNvSpPr>
          <p:nvPr>
            <p:ph type="sldNum" sz="quarter" idx="10"/>
          </p:nvPr>
        </p:nvSpPr>
        <p:spPr/>
        <p:txBody>
          <a:bodyPr/>
          <a:lstStyle/>
          <a:p>
            <a:fld id="{997C90D2-9194-5D45-84BC-E7BFAB38CFD0}" type="slidenum">
              <a:rPr lang="en-US" smtClean="0"/>
              <a:pPr/>
              <a:t>50</a:t>
            </a:fld>
            <a:endParaRPr lang="en-US" dirty="0"/>
          </a:p>
        </p:txBody>
      </p:sp>
      <p:sp>
        <p:nvSpPr>
          <p:cNvPr id="6" name="Title 5"/>
          <p:cNvSpPr>
            <a:spLocks noGrp="1"/>
          </p:cNvSpPr>
          <p:nvPr>
            <p:ph type="title"/>
          </p:nvPr>
        </p:nvSpPr>
        <p:spPr>
          <a:xfrm>
            <a:off x="-1" y="3284984"/>
            <a:ext cx="6600057" cy="2262626"/>
          </a:xfrm>
        </p:spPr>
        <p:txBody>
          <a:bodyPr/>
          <a:lstStyle/>
          <a:p>
            <a:r>
              <a:rPr lang="en-US"/>
              <a:t>And we'll continue to grow from there, expanding our impact as we respond to the Indigenous housing crisis.</a:t>
            </a:r>
            <a:endParaRPr lang="en-US" dirty="0"/>
          </a:p>
        </p:txBody>
      </p:sp>
    </p:spTree>
    <p:extLst>
      <p:ext uri="{BB962C8B-B14F-4D97-AF65-F5344CB8AC3E}">
        <p14:creationId xmlns:p14="http://schemas.microsoft.com/office/powerpoint/2010/main" val="64741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 b="78"/>
          <a:stretch>
            <a:fillRect/>
          </a:stretch>
        </p:blipFill>
        <p:spPr>
          <a:xfrm>
            <a:off x="-19050" y="0"/>
            <a:ext cx="12211050" cy="68580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395" y="2227"/>
            <a:ext cx="3018777" cy="1696352"/>
          </a:xfrm>
          <a:prstGeom prst="rect">
            <a:avLst/>
          </a:prstGeom>
        </p:spPr>
      </p:pic>
      <p:sp>
        <p:nvSpPr>
          <p:cNvPr id="14" name="Text Placeholder 13"/>
          <p:cNvSpPr>
            <a:spLocks noGrp="1"/>
          </p:cNvSpPr>
          <p:nvPr>
            <p:ph type="body" sz="quarter" idx="11"/>
          </p:nvPr>
        </p:nvSpPr>
        <p:spPr>
          <a:effectLst>
            <a:outerShdw blurRad="381000" dist="50800" dir="5400000" algn="tl" rotWithShape="0">
              <a:prstClr val="black">
                <a:alpha val="83000"/>
              </a:prstClr>
            </a:outerShdw>
          </a:effectLst>
        </p:spPr>
        <p:txBody>
          <a:bodyPr/>
          <a:lstStyle/>
          <a:p>
            <a:r>
              <a:rPr lang="en-US" dirty="0" smtClean="0">
                <a:effectLst>
                  <a:outerShdw blurRad="381000" dist="50800" dir="5400000" algn="ctr" rotWithShape="0">
                    <a:srgbClr val="000000">
                      <a:alpha val="83000"/>
                    </a:srgbClr>
                  </a:outerShdw>
                </a:effectLst>
              </a:rPr>
              <a:t>Contact Us</a:t>
            </a:r>
            <a:endParaRPr lang="en-US" sz="1600" dirty="0">
              <a:effectLst>
                <a:outerShdw blurRad="381000" dist="50800" dir="5400000" algn="ctr" rotWithShape="0">
                  <a:srgbClr val="000000">
                    <a:alpha val="83000"/>
                  </a:srgbClr>
                </a:outerShdw>
              </a:effectLst>
            </a:endParaRPr>
          </a:p>
        </p:txBody>
      </p:sp>
      <p:sp>
        <p:nvSpPr>
          <p:cNvPr id="5" name="Text Placeholder 4"/>
          <p:cNvSpPr>
            <a:spLocks noGrp="1"/>
          </p:cNvSpPr>
          <p:nvPr>
            <p:ph type="body" sz="quarter" idx="13"/>
          </p:nvPr>
        </p:nvSpPr>
        <p:spPr>
          <a:xfrm>
            <a:off x="7248128" y="4122738"/>
            <a:ext cx="4213622" cy="2114550"/>
          </a:xfrm>
        </p:spPr>
        <p:txBody>
          <a:bodyPr/>
          <a:lstStyle/>
          <a:p>
            <a:r>
              <a:rPr lang="en-US" dirty="0"/>
              <a:t>If your community or organization would like to partner with Habitat’s Indigenous Housing Program, please contact</a:t>
            </a:r>
            <a:r>
              <a:rPr lang="en-US" dirty="0" smtClean="0"/>
              <a:t>:</a:t>
            </a:r>
          </a:p>
          <a:p>
            <a:r>
              <a:rPr lang="en-US" dirty="0" err="1" smtClean="0"/>
              <a:t>Jayshree</a:t>
            </a:r>
            <a:r>
              <a:rPr lang="en-US" dirty="0" smtClean="0"/>
              <a:t> </a:t>
            </a:r>
            <a:r>
              <a:rPr lang="en-US" dirty="0" err="1"/>
              <a:t>Thakar</a:t>
            </a:r>
            <a:r>
              <a:rPr lang="en-US" dirty="0"/>
              <a:t>, </a:t>
            </a:r>
            <a:br>
              <a:rPr lang="en-US" dirty="0"/>
            </a:br>
            <a:r>
              <a:rPr lang="en-US" dirty="0" smtClean="0"/>
              <a:t>National Manager,</a:t>
            </a:r>
            <a:br>
              <a:rPr lang="en-US" dirty="0" smtClean="0"/>
            </a:br>
            <a:r>
              <a:rPr lang="en-US" dirty="0" smtClean="0"/>
              <a:t>Indigenous </a:t>
            </a:r>
            <a:r>
              <a:rPr lang="en-US" dirty="0"/>
              <a:t>Housing </a:t>
            </a:r>
            <a:r>
              <a:rPr lang="en-US" dirty="0" smtClean="0"/>
              <a:t>Program</a:t>
            </a:r>
          </a:p>
          <a:p>
            <a:r>
              <a:rPr lang="en-US" dirty="0" smtClean="0"/>
              <a:t>(</a:t>
            </a:r>
            <a:r>
              <a:rPr lang="en-US" dirty="0"/>
              <a:t>613) </a:t>
            </a:r>
            <a:r>
              <a:rPr lang="en-US" dirty="0" smtClean="0"/>
              <a:t>523-2262</a:t>
            </a:r>
          </a:p>
          <a:p>
            <a:r>
              <a:rPr lang="en-US" dirty="0" err="1" smtClean="0"/>
              <a:t>jthakar@habitat.ca</a:t>
            </a:r>
            <a:endParaRPr lang="en-US" dirty="0"/>
          </a:p>
        </p:txBody>
      </p:sp>
    </p:spTree>
    <p:extLst>
      <p:ext uri="{BB962C8B-B14F-4D97-AF65-F5344CB8AC3E}">
        <p14:creationId xmlns:p14="http://schemas.microsoft.com/office/powerpoint/2010/main" val="10432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5" b="5"/>
          <a:stretch>
            <a:fillRect/>
          </a:stretch>
        </p:blipFill>
        <p:spPr/>
      </p:pic>
      <p:sp>
        <p:nvSpPr>
          <p:cNvPr id="3" name="Text Placeholder 2"/>
          <p:cNvSpPr>
            <a:spLocks noGrp="1"/>
          </p:cNvSpPr>
          <p:nvPr>
            <p:ph type="body" sz="quarter" idx="11"/>
          </p:nvPr>
        </p:nvSpPr>
        <p:spPr>
          <a:xfrm>
            <a:off x="0" y="3429000"/>
            <a:ext cx="12192000" cy="1583474"/>
          </a:xfrm>
        </p:spPr>
        <p:txBody>
          <a:bodyPr/>
          <a:lstStyle/>
          <a:p>
            <a:r>
              <a:rPr lang="en-US" dirty="0"/>
              <a:t>The key to our success is partnership and collaboration. With your support we will help more Indigenous families build strength, stability and self-</a:t>
            </a:r>
            <a:r>
              <a:rPr lang="en-US" dirty="0" smtClean="0"/>
              <a:t>reliance.</a:t>
            </a:r>
            <a:endParaRPr lang="en-US" dirty="0"/>
          </a:p>
        </p:txBody>
      </p:sp>
      <p:sp>
        <p:nvSpPr>
          <p:cNvPr id="4" name="Slide Number Placeholder 3"/>
          <p:cNvSpPr>
            <a:spLocks noGrp="1"/>
          </p:cNvSpPr>
          <p:nvPr>
            <p:ph type="sldNum" sz="quarter" idx="10"/>
          </p:nvPr>
        </p:nvSpPr>
        <p:spPr/>
        <p:txBody>
          <a:bodyPr/>
          <a:lstStyle/>
          <a:p>
            <a:fld id="{997C90D2-9194-5D45-84BC-E7BFAB38CFD0}" type="slidenum">
              <a:rPr lang="en-US" smtClean="0"/>
              <a:pPr/>
              <a:t>52</a:t>
            </a:fld>
            <a:endParaRPr lang="en-US" dirty="0"/>
          </a:p>
        </p:txBody>
      </p:sp>
    </p:spTree>
    <p:extLst>
      <p:ext uri="{BB962C8B-B14F-4D97-AF65-F5344CB8AC3E}">
        <p14:creationId xmlns:p14="http://schemas.microsoft.com/office/powerpoint/2010/main" val="57370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53</a:t>
            </a:fld>
            <a:endParaRPr lang="en-US" dirty="0"/>
          </a:p>
        </p:txBody>
      </p:sp>
      <p:sp>
        <p:nvSpPr>
          <p:cNvPr id="4" name="Text Placeholder 3"/>
          <p:cNvSpPr>
            <a:spLocks noGrp="1"/>
          </p:cNvSpPr>
          <p:nvPr>
            <p:ph type="body" sz="quarter" idx="12"/>
          </p:nvPr>
        </p:nvSpPr>
        <p:spPr>
          <a:xfrm>
            <a:off x="360000" y="1080079"/>
            <a:ext cx="5736000" cy="3429040"/>
          </a:xfrm>
        </p:spPr>
        <p:txBody>
          <a:bodyPr/>
          <a:lstStyle/>
          <a:p>
            <a:r>
              <a:rPr lang="en-US" dirty="0">
                <a:solidFill>
                  <a:schemeClr val="bg1"/>
                </a:solidFill>
                <a:effectLst>
                  <a:outerShdw blurRad="482600" dist="38100" dir="2700000" algn="tl" rotWithShape="0">
                    <a:prstClr val="black">
                      <a:alpha val="70000"/>
                    </a:prstClr>
                  </a:outerShdw>
                </a:effectLst>
              </a:rPr>
              <a:t>“We believe that </a:t>
            </a:r>
            <a:r>
              <a:rPr lang="en-US" dirty="0" smtClean="0">
                <a:solidFill>
                  <a:schemeClr val="bg1"/>
                </a:solidFill>
                <a:effectLst>
                  <a:outerShdw blurRad="482600" dist="38100" dir="2700000" algn="tl" rotWithShape="0">
                    <a:prstClr val="black">
                      <a:alpha val="70000"/>
                    </a:prstClr>
                  </a:outerShdw>
                </a:effectLst>
              </a:rPr>
              <a:t>affordable homeownership </a:t>
            </a:r>
            <a:r>
              <a:rPr lang="en-US" dirty="0">
                <a:solidFill>
                  <a:schemeClr val="bg1"/>
                </a:solidFill>
                <a:effectLst>
                  <a:outerShdw blurRad="482600" dist="38100" dir="2700000" algn="tl" rotWithShape="0">
                    <a:prstClr val="black">
                      <a:alpha val="70000"/>
                    </a:prstClr>
                  </a:outerShdw>
                </a:effectLst>
              </a:rPr>
              <a:t>is an important part </a:t>
            </a:r>
            <a:r>
              <a:rPr lang="en-US" dirty="0" smtClean="0">
                <a:solidFill>
                  <a:schemeClr val="bg1"/>
                </a:solidFill>
                <a:effectLst>
                  <a:outerShdw blurRad="482600" dist="38100" dir="2700000" algn="tl" rotWithShape="0">
                    <a:prstClr val="black">
                      <a:alpha val="70000"/>
                    </a:prstClr>
                  </a:outerShdw>
                </a:effectLst>
              </a:rPr>
              <a:t>of the </a:t>
            </a:r>
            <a:r>
              <a:rPr lang="en-US" dirty="0">
                <a:solidFill>
                  <a:schemeClr val="bg1"/>
                </a:solidFill>
                <a:effectLst>
                  <a:outerShdw blurRad="482600" dist="38100" dir="2700000" algn="tl" rotWithShape="0">
                    <a:prstClr val="black">
                      <a:alpha val="70000"/>
                    </a:prstClr>
                  </a:outerShdw>
                </a:effectLst>
              </a:rPr>
              <a:t>answer to the severe housing </a:t>
            </a:r>
            <a:r>
              <a:rPr lang="en-US" dirty="0" smtClean="0">
                <a:solidFill>
                  <a:schemeClr val="bg1"/>
                </a:solidFill>
                <a:effectLst>
                  <a:outerShdw blurRad="482600" dist="38100" dir="2700000" algn="tl" rotWithShape="0">
                    <a:prstClr val="black">
                      <a:alpha val="70000"/>
                    </a:prstClr>
                  </a:outerShdw>
                </a:effectLst>
              </a:rPr>
              <a:t>crisis that </a:t>
            </a:r>
            <a:r>
              <a:rPr lang="en-US" dirty="0">
                <a:solidFill>
                  <a:schemeClr val="bg1"/>
                </a:solidFill>
                <a:effectLst>
                  <a:outerShdw blurRad="482600" dist="38100" dir="2700000" algn="tl" rotWithShape="0">
                    <a:prstClr val="black">
                      <a:alpha val="70000"/>
                    </a:prstClr>
                  </a:outerShdw>
                </a:effectLst>
              </a:rPr>
              <a:t>many Indigenous communities </a:t>
            </a:r>
            <a:r>
              <a:rPr lang="en-US" dirty="0" smtClean="0">
                <a:solidFill>
                  <a:schemeClr val="bg1"/>
                </a:solidFill>
                <a:effectLst>
                  <a:outerShdw blurRad="482600" dist="38100" dir="2700000" algn="tl" rotWithShape="0">
                    <a:prstClr val="black">
                      <a:alpha val="70000"/>
                    </a:prstClr>
                  </a:outerShdw>
                </a:effectLst>
              </a:rPr>
              <a:t>are experiencing</a:t>
            </a:r>
            <a:r>
              <a:rPr lang="en-US" dirty="0">
                <a:solidFill>
                  <a:schemeClr val="bg1"/>
                </a:solidFill>
                <a:effectLst>
                  <a:outerShdw blurRad="482600" dist="38100" dir="2700000" algn="tl" rotWithShape="0">
                    <a:prstClr val="black">
                      <a:alpha val="70000"/>
                    </a:prstClr>
                  </a:outerShdw>
                </a:effectLst>
              </a:rPr>
              <a:t>.”</a:t>
            </a:r>
          </a:p>
        </p:txBody>
      </p:sp>
      <p:sp>
        <p:nvSpPr>
          <p:cNvPr id="5" name="Text Placeholder 4"/>
          <p:cNvSpPr>
            <a:spLocks noGrp="1"/>
          </p:cNvSpPr>
          <p:nvPr>
            <p:ph type="body" sz="quarter" idx="13"/>
          </p:nvPr>
        </p:nvSpPr>
        <p:spPr>
          <a:xfrm>
            <a:off x="360000" y="4509120"/>
            <a:ext cx="5736000" cy="1245932"/>
          </a:xfrm>
        </p:spPr>
        <p:txBody>
          <a:bodyPr/>
          <a:lstStyle/>
          <a:p>
            <a:r>
              <a:rPr lang="en-US" dirty="0">
                <a:solidFill>
                  <a:schemeClr val="bg1"/>
                </a:solidFill>
                <a:effectLst>
                  <a:outerShdw blurRad="406400" dist="50800" dir="5400000" algn="ctr" rotWithShape="0">
                    <a:srgbClr val="000000">
                      <a:alpha val="53000"/>
                    </a:srgbClr>
                  </a:outerShdw>
                </a:effectLst>
              </a:rPr>
              <a:t>– Mark </a:t>
            </a:r>
            <a:r>
              <a:rPr lang="en-US" dirty="0" smtClean="0">
                <a:solidFill>
                  <a:schemeClr val="bg1"/>
                </a:solidFill>
                <a:effectLst>
                  <a:outerShdw blurRad="406400" dist="50800" dir="5400000" algn="ctr" rotWithShape="0">
                    <a:srgbClr val="000000">
                      <a:alpha val="53000"/>
                    </a:srgbClr>
                  </a:outerShdw>
                </a:effectLst>
              </a:rPr>
              <a:t>Rodgers</a:t>
            </a:r>
            <a:r>
              <a:rPr lang="en-US" dirty="0">
                <a:solidFill>
                  <a:schemeClr val="bg1"/>
                </a:solidFill>
                <a:effectLst>
                  <a:outerShdw blurRad="406400" dist="50800" dir="5400000" algn="ctr" rotWithShape="0">
                    <a:srgbClr val="000000">
                      <a:alpha val="53000"/>
                    </a:srgbClr>
                  </a:outerShdw>
                </a:effectLst>
              </a:rPr>
              <a:t>, President and CEO</a:t>
            </a:r>
            <a:r>
              <a:rPr lang="en-US" dirty="0" smtClean="0">
                <a:solidFill>
                  <a:schemeClr val="bg1"/>
                </a:solidFill>
                <a:effectLst>
                  <a:outerShdw blurRad="406400" dist="50800" dir="5400000" algn="ctr" rotWithShape="0">
                    <a:srgbClr val="000000">
                      <a:alpha val="53000"/>
                    </a:srgbClr>
                  </a:outerShdw>
                </a:effectLst>
              </a:rPr>
              <a:t>, Habitat </a:t>
            </a:r>
            <a:r>
              <a:rPr lang="en-US" dirty="0">
                <a:solidFill>
                  <a:schemeClr val="bg1"/>
                </a:solidFill>
                <a:effectLst>
                  <a:outerShdw blurRad="406400" dist="50800" dir="5400000" algn="ctr" rotWithShape="0">
                    <a:srgbClr val="000000">
                      <a:alpha val="53000"/>
                    </a:srgbClr>
                  </a:outerShdw>
                </a:effectLst>
              </a:rPr>
              <a:t>For Humanity Canada</a:t>
            </a:r>
          </a:p>
        </p:txBody>
      </p:sp>
    </p:spTree>
    <p:extLst>
      <p:ext uri="{BB962C8B-B14F-4D97-AF65-F5344CB8AC3E}">
        <p14:creationId xmlns:p14="http://schemas.microsoft.com/office/powerpoint/2010/main" val="10615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54</a:t>
            </a:fld>
            <a:endParaRPr lang="en-US" dirty="0"/>
          </a:p>
        </p:txBody>
      </p:sp>
      <p:sp>
        <p:nvSpPr>
          <p:cNvPr id="4" name="Title 3"/>
          <p:cNvSpPr>
            <a:spLocks noGrp="1"/>
          </p:cNvSpPr>
          <p:nvPr>
            <p:ph type="title"/>
          </p:nvPr>
        </p:nvSpPr>
        <p:spPr>
          <a:xfrm>
            <a:off x="1" y="360000"/>
            <a:ext cx="2639616" cy="662400"/>
          </a:xfrm>
        </p:spPr>
        <p:txBody>
          <a:bodyPr/>
          <a:lstStyle/>
          <a:p>
            <a:r>
              <a:rPr lang="en-US" dirty="0" smtClean="0"/>
              <a:t>Sponsors</a:t>
            </a:r>
            <a:endParaRPr lang="en-US" dirty="0"/>
          </a:p>
        </p:txBody>
      </p:sp>
    </p:spTree>
    <p:extLst>
      <p:ext uri="{BB962C8B-B14F-4D97-AF65-F5344CB8AC3E}">
        <p14:creationId xmlns:p14="http://schemas.microsoft.com/office/powerpoint/2010/main" val="3087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55</a:t>
            </a:fld>
            <a:endParaRPr lang="en-US" dirty="0"/>
          </a:p>
        </p:txBody>
      </p:sp>
      <p:sp>
        <p:nvSpPr>
          <p:cNvPr id="4" name="Title 3"/>
          <p:cNvSpPr>
            <a:spLocks noGrp="1"/>
          </p:cNvSpPr>
          <p:nvPr>
            <p:ph type="title"/>
          </p:nvPr>
        </p:nvSpPr>
        <p:spPr>
          <a:xfrm>
            <a:off x="0" y="360000"/>
            <a:ext cx="10344472" cy="662400"/>
          </a:xfrm>
        </p:spPr>
        <p:txBody>
          <a:bodyPr/>
          <a:lstStyle/>
          <a:p>
            <a:r>
              <a:rPr lang="en-US"/>
              <a:t>Indigenous Housing Program Advisory Council</a:t>
            </a:r>
            <a:endParaRPr lang="en-US" dirty="0"/>
          </a:p>
        </p:txBody>
      </p:sp>
      <p:sp>
        <p:nvSpPr>
          <p:cNvPr id="11" name="Text Placeholder 10"/>
          <p:cNvSpPr>
            <a:spLocks noGrp="1"/>
          </p:cNvSpPr>
          <p:nvPr>
            <p:ph type="body" sz="quarter" idx="11"/>
          </p:nvPr>
        </p:nvSpPr>
        <p:spPr>
          <a:xfrm>
            <a:off x="407368" y="1700808"/>
            <a:ext cx="11426400" cy="4176464"/>
          </a:xfrm>
        </p:spPr>
        <p:txBody>
          <a:bodyPr/>
          <a:lstStyle/>
          <a:p>
            <a:r>
              <a:rPr lang="en-US" dirty="0">
                <a:solidFill>
                  <a:schemeClr val="tx1"/>
                </a:solidFill>
              </a:rPr>
              <a:t>Manitoba Regional Chief Kevin Hart, Assembly of First </a:t>
            </a:r>
            <a:r>
              <a:rPr lang="en-US" dirty="0" smtClean="0">
                <a:solidFill>
                  <a:schemeClr val="tx1"/>
                </a:solidFill>
              </a:rPr>
              <a:t>Nations</a:t>
            </a:r>
          </a:p>
          <a:p>
            <a:r>
              <a:rPr lang="en-US" dirty="0">
                <a:solidFill>
                  <a:schemeClr val="tx1"/>
                </a:solidFill>
              </a:rPr>
              <a:t>Aaron </a:t>
            </a:r>
            <a:r>
              <a:rPr lang="en-US" dirty="0" err="1">
                <a:solidFill>
                  <a:schemeClr val="tx1"/>
                </a:solidFill>
              </a:rPr>
              <a:t>Barner</a:t>
            </a:r>
            <a:r>
              <a:rPr lang="en-US" dirty="0">
                <a:solidFill>
                  <a:schemeClr val="tx1"/>
                </a:solidFill>
              </a:rPr>
              <a:t>, Senior Executive Director, Metis Nation of </a:t>
            </a:r>
            <a:r>
              <a:rPr lang="en-US" dirty="0" smtClean="0">
                <a:solidFill>
                  <a:schemeClr val="tx1"/>
                </a:solidFill>
              </a:rPr>
              <a:t>Alberta</a:t>
            </a:r>
          </a:p>
          <a:p>
            <a:r>
              <a:rPr lang="en-US" dirty="0">
                <a:solidFill>
                  <a:schemeClr val="tx1"/>
                </a:solidFill>
              </a:rPr>
              <a:t>Elizabeth Ford, Executive Director, Inuit </a:t>
            </a:r>
            <a:r>
              <a:rPr lang="en-US" dirty="0" err="1">
                <a:solidFill>
                  <a:schemeClr val="tx1"/>
                </a:solidFill>
              </a:rPr>
              <a:t>Tapiriit</a:t>
            </a:r>
            <a:r>
              <a:rPr lang="en-US" dirty="0">
                <a:solidFill>
                  <a:schemeClr val="tx1"/>
                </a:solidFill>
              </a:rPr>
              <a:t> </a:t>
            </a:r>
            <a:r>
              <a:rPr lang="en-US" dirty="0" err="1" smtClean="0">
                <a:solidFill>
                  <a:schemeClr val="tx1"/>
                </a:solidFill>
              </a:rPr>
              <a:t>Kanatami</a:t>
            </a:r>
            <a:endParaRPr lang="en-US" dirty="0" smtClean="0">
              <a:solidFill>
                <a:schemeClr val="tx1"/>
              </a:solidFill>
            </a:endParaRPr>
          </a:p>
          <a:p>
            <a:r>
              <a:rPr lang="en-US" dirty="0">
                <a:solidFill>
                  <a:schemeClr val="tx1"/>
                </a:solidFill>
              </a:rPr>
              <a:t>Terry Forth, National Board Member, Habitat for Humanity </a:t>
            </a:r>
            <a:r>
              <a:rPr lang="en-US" dirty="0" smtClean="0">
                <a:solidFill>
                  <a:schemeClr val="tx1"/>
                </a:solidFill>
              </a:rPr>
              <a:t>Canada</a:t>
            </a:r>
          </a:p>
          <a:p>
            <a:r>
              <a:rPr lang="en-US" dirty="0">
                <a:solidFill>
                  <a:schemeClr val="tx1"/>
                </a:solidFill>
              </a:rPr>
              <a:t>Kimberly Jonathan, National Board Member, Habitat for Humanity </a:t>
            </a:r>
            <a:r>
              <a:rPr lang="en-US" dirty="0" smtClean="0">
                <a:solidFill>
                  <a:schemeClr val="tx1"/>
                </a:solidFill>
              </a:rPr>
              <a:t>Canada</a:t>
            </a:r>
          </a:p>
          <a:p>
            <a:r>
              <a:rPr lang="en-US" dirty="0">
                <a:solidFill>
                  <a:schemeClr val="tx1"/>
                </a:solidFill>
              </a:rPr>
              <a:t>John Steiner, National Board Member, Habitat for Humanity </a:t>
            </a:r>
            <a:r>
              <a:rPr lang="en-US" dirty="0" smtClean="0">
                <a:solidFill>
                  <a:schemeClr val="tx1"/>
                </a:solidFill>
              </a:rPr>
              <a:t>Canada</a:t>
            </a:r>
          </a:p>
          <a:p>
            <a:r>
              <a:rPr lang="en-US" dirty="0">
                <a:solidFill>
                  <a:schemeClr val="tx1"/>
                </a:solidFill>
              </a:rPr>
              <a:t>Margaret Haworth-Brockman, Board Chair, Habitat for Humanity </a:t>
            </a:r>
            <a:r>
              <a:rPr lang="en-US" dirty="0" smtClean="0">
                <a:solidFill>
                  <a:schemeClr val="tx1"/>
                </a:solidFill>
              </a:rPr>
              <a:t>Manitoba</a:t>
            </a:r>
          </a:p>
          <a:p>
            <a:r>
              <a:rPr lang="en-US" dirty="0">
                <a:solidFill>
                  <a:schemeClr val="tx1"/>
                </a:solidFill>
              </a:rPr>
              <a:t>Alfred Nikolai, CEO, Habitat for Humanity </a:t>
            </a:r>
            <a:r>
              <a:rPr lang="en-US" dirty="0" smtClean="0">
                <a:solidFill>
                  <a:schemeClr val="tx1"/>
                </a:solidFill>
              </a:rPr>
              <a:t>Edmonton</a:t>
            </a:r>
          </a:p>
          <a:p>
            <a:r>
              <a:rPr lang="en-US" dirty="0"/>
              <a:t>Peter De Barros, V.P. Government Relations, Habitat for Humanity Canada (Chair of the Council</a:t>
            </a:r>
            <a:r>
              <a:rPr lang="en-US" dirty="0" smtClean="0"/>
              <a:t>)</a:t>
            </a:r>
          </a:p>
          <a:p>
            <a:r>
              <a:rPr lang="en-US" dirty="0" err="1"/>
              <a:t>Jayshree</a:t>
            </a:r>
            <a:r>
              <a:rPr lang="en-US" dirty="0"/>
              <a:t> </a:t>
            </a:r>
            <a:r>
              <a:rPr lang="en-US" dirty="0" err="1"/>
              <a:t>Thakar</a:t>
            </a:r>
            <a:r>
              <a:rPr lang="en-US" dirty="0"/>
              <a:t>, Manager, Indigenous Housing Program, Habitat for Humanity Canada</a:t>
            </a:r>
            <a:endParaRPr lang="en-US" dirty="0">
              <a:solidFill>
                <a:schemeClr val="tx1"/>
              </a:solidFill>
            </a:endParaRPr>
          </a:p>
        </p:txBody>
      </p:sp>
    </p:spTree>
    <p:extLst>
      <p:ext uri="{BB962C8B-B14F-4D97-AF65-F5344CB8AC3E}">
        <p14:creationId xmlns:p14="http://schemas.microsoft.com/office/powerpoint/2010/main" val="125059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97C90D2-9194-5D45-84BC-E7BFAB38CFD0}" type="slidenum">
              <a:rPr lang="en-US" smtClean="0"/>
              <a:pPr/>
              <a:t>56</a:t>
            </a:fld>
            <a:endParaRPr lang="en-US" dirty="0"/>
          </a:p>
        </p:txBody>
      </p:sp>
      <p:sp>
        <p:nvSpPr>
          <p:cNvPr id="4" name="Title 3"/>
          <p:cNvSpPr>
            <a:spLocks noGrp="1"/>
          </p:cNvSpPr>
          <p:nvPr>
            <p:ph type="title"/>
          </p:nvPr>
        </p:nvSpPr>
        <p:spPr>
          <a:xfrm>
            <a:off x="0" y="360000"/>
            <a:ext cx="9048328" cy="662400"/>
          </a:xfrm>
        </p:spPr>
        <p:txBody>
          <a:bodyPr/>
          <a:lstStyle/>
          <a:p>
            <a:r>
              <a:rPr lang="en-US"/>
              <a:t>Indigenous Housing Program Committee</a:t>
            </a:r>
            <a:endParaRPr lang="en-US" dirty="0"/>
          </a:p>
        </p:txBody>
      </p:sp>
      <p:sp>
        <p:nvSpPr>
          <p:cNvPr id="11" name="Text Placeholder 10"/>
          <p:cNvSpPr>
            <a:spLocks noGrp="1"/>
          </p:cNvSpPr>
          <p:nvPr>
            <p:ph type="body" sz="quarter" idx="11"/>
          </p:nvPr>
        </p:nvSpPr>
        <p:spPr>
          <a:xfrm>
            <a:off x="407368" y="2060848"/>
            <a:ext cx="11426400" cy="4210536"/>
          </a:xfrm>
        </p:spPr>
        <p:txBody>
          <a:bodyPr/>
          <a:lstStyle/>
          <a:p>
            <a:r>
              <a:rPr lang="en-US" dirty="0"/>
              <a:t>Perry Kendall, Habitat </a:t>
            </a:r>
            <a:r>
              <a:rPr lang="en-US" dirty="0" smtClean="0"/>
              <a:t>Fredericton</a:t>
            </a:r>
          </a:p>
          <a:p>
            <a:r>
              <a:rPr lang="en-US" dirty="0"/>
              <a:t>Kristin Herold, Habitat Greater </a:t>
            </a:r>
            <a:r>
              <a:rPr lang="en-US" dirty="0" smtClean="0"/>
              <a:t>Ottawa</a:t>
            </a:r>
          </a:p>
          <a:p>
            <a:r>
              <a:rPr lang="en-US" dirty="0"/>
              <a:t>Meaghan Macdonald, Habitat </a:t>
            </a:r>
            <a:r>
              <a:rPr lang="en-US" dirty="0" smtClean="0"/>
              <a:t>Northumberland</a:t>
            </a:r>
          </a:p>
          <a:p>
            <a:r>
              <a:rPr lang="en-US" dirty="0"/>
              <a:t>Sarah Burke, Habitat </a:t>
            </a:r>
            <a:r>
              <a:rPr lang="en-US" dirty="0" smtClean="0"/>
              <a:t>Peterborough</a:t>
            </a:r>
          </a:p>
          <a:p>
            <a:r>
              <a:rPr lang="en-US" dirty="0"/>
              <a:t>Greg </a:t>
            </a:r>
            <a:r>
              <a:rPr lang="en-US" dirty="0" smtClean="0"/>
              <a:t>Fryer, Habitat </a:t>
            </a:r>
            <a:r>
              <a:rPr lang="en-US" dirty="0"/>
              <a:t>Grey Bruce </a:t>
            </a:r>
            <a:endParaRPr lang="en-US" dirty="0" smtClean="0"/>
          </a:p>
          <a:p>
            <a:r>
              <a:rPr lang="en-US" dirty="0"/>
              <a:t>Diane Mitchell, Habitat Thunder Bay </a:t>
            </a:r>
            <a:endParaRPr lang="en-US" dirty="0" smtClean="0"/>
          </a:p>
          <a:p>
            <a:r>
              <a:rPr lang="en-US" dirty="0"/>
              <a:t>Sandy Hopkins, Habitat </a:t>
            </a:r>
            <a:r>
              <a:rPr lang="en-US" dirty="0" smtClean="0"/>
              <a:t>Manitoba</a:t>
            </a:r>
          </a:p>
          <a:p>
            <a:r>
              <a:rPr lang="en-US" dirty="0"/>
              <a:t>Stu Mackay, Habitat Yukon</a:t>
            </a:r>
            <a:endParaRPr lang="en-US" dirty="0">
              <a:solidFill>
                <a:schemeClr val="tx1"/>
              </a:solidFill>
            </a:endParaRPr>
          </a:p>
        </p:txBody>
      </p:sp>
    </p:spTree>
    <p:extLst>
      <p:ext uri="{BB962C8B-B14F-4D97-AF65-F5344CB8AC3E}">
        <p14:creationId xmlns:p14="http://schemas.microsoft.com/office/powerpoint/2010/main" val="37781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6</a:t>
            </a:fld>
            <a:endParaRPr lang="en-US" dirty="0"/>
          </a:p>
        </p:txBody>
      </p:sp>
      <p:sp>
        <p:nvSpPr>
          <p:cNvPr id="4" name="Title 3"/>
          <p:cNvSpPr>
            <a:spLocks noGrp="1"/>
          </p:cNvSpPr>
          <p:nvPr>
            <p:ph type="title"/>
          </p:nvPr>
        </p:nvSpPr>
        <p:spPr>
          <a:xfrm>
            <a:off x="5798546" y="3434755"/>
            <a:ext cx="6393454" cy="2174405"/>
          </a:xfrm>
        </p:spPr>
        <p:txBody>
          <a:bodyPr/>
          <a:lstStyle/>
          <a:p>
            <a:r>
              <a:rPr lang="en-US" dirty="0"/>
              <a:t>The homeowners who</a:t>
            </a:r>
            <a:br>
              <a:rPr lang="en-US" dirty="0"/>
            </a:br>
            <a:r>
              <a:rPr lang="en-US" dirty="0"/>
              <a:t>partner with us volunteer</a:t>
            </a:r>
            <a:br>
              <a:rPr lang="en-US" dirty="0"/>
            </a:br>
            <a:r>
              <a:rPr lang="en-US" dirty="0"/>
              <a:t>up to 500 hours of their</a:t>
            </a:r>
            <a:br>
              <a:rPr lang="en-US" dirty="0"/>
            </a:br>
            <a:r>
              <a:rPr lang="en-US" dirty="0"/>
              <a:t>own time in “sweat equity.”</a:t>
            </a:r>
          </a:p>
        </p:txBody>
      </p:sp>
    </p:spTree>
    <p:extLst>
      <p:ext uri="{BB962C8B-B14F-4D97-AF65-F5344CB8AC3E}">
        <p14:creationId xmlns:p14="http://schemas.microsoft.com/office/powerpoint/2010/main" val="101121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7</a:t>
            </a:fld>
            <a:endParaRPr lang="en-US" dirty="0"/>
          </a:p>
        </p:txBody>
      </p:sp>
      <p:sp>
        <p:nvSpPr>
          <p:cNvPr id="4" name="Title 3"/>
          <p:cNvSpPr>
            <a:spLocks noGrp="1"/>
          </p:cNvSpPr>
          <p:nvPr>
            <p:ph type="title"/>
          </p:nvPr>
        </p:nvSpPr>
        <p:spPr>
          <a:xfrm>
            <a:off x="-1" y="1264400"/>
            <a:ext cx="6202576" cy="4066718"/>
          </a:xfrm>
        </p:spPr>
        <p:txBody>
          <a:bodyPr/>
          <a:lstStyle/>
          <a:p>
            <a:r>
              <a:rPr lang="en-US" dirty="0"/>
              <a:t>As Habitat </a:t>
            </a:r>
            <a:r>
              <a:rPr lang="en-US" dirty="0" smtClean="0"/>
              <a:t>homeowners</a:t>
            </a:r>
            <a:br>
              <a:rPr lang="en-US" dirty="0" smtClean="0"/>
            </a:br>
            <a:r>
              <a:rPr lang="en-US" dirty="0" smtClean="0"/>
              <a:t>pay off </a:t>
            </a:r>
            <a:r>
              <a:rPr lang="en-US" dirty="0"/>
              <a:t>their mortgage, </a:t>
            </a:r>
            <a:r>
              <a:rPr lang="en-US" dirty="0" smtClean="0"/>
              <a:t/>
            </a:r>
            <a:br>
              <a:rPr lang="en-US" dirty="0" smtClean="0"/>
            </a:br>
            <a:r>
              <a:rPr lang="en-US" dirty="0" smtClean="0"/>
              <a:t>the money is </a:t>
            </a:r>
            <a:r>
              <a:rPr lang="en-US" dirty="0"/>
              <a:t>invested </a:t>
            </a:r>
            <a:r>
              <a:rPr lang="en-US" dirty="0" smtClean="0"/>
              <a:t>into</a:t>
            </a:r>
            <a:br>
              <a:rPr lang="en-US" dirty="0" smtClean="0"/>
            </a:br>
            <a:r>
              <a:rPr lang="en-US" dirty="0" smtClean="0"/>
              <a:t>a revolving fund</a:t>
            </a:r>
            <a:r>
              <a:rPr lang="en-US" dirty="0"/>
              <a:t>, which is </a:t>
            </a:r>
            <a:r>
              <a:rPr lang="en-US" dirty="0" smtClean="0"/>
              <a:t/>
            </a:r>
            <a:br>
              <a:rPr lang="en-US" dirty="0" smtClean="0"/>
            </a:br>
            <a:r>
              <a:rPr lang="en-US" dirty="0" smtClean="0"/>
              <a:t>used </a:t>
            </a:r>
            <a:r>
              <a:rPr lang="en-US" dirty="0"/>
              <a:t>by </a:t>
            </a:r>
            <a:r>
              <a:rPr lang="en-US" dirty="0" smtClean="0"/>
              <a:t>their local Habitat</a:t>
            </a:r>
            <a:br>
              <a:rPr lang="en-US" dirty="0" smtClean="0"/>
            </a:br>
            <a:r>
              <a:rPr lang="en-US" dirty="0" smtClean="0"/>
              <a:t>to </a:t>
            </a:r>
            <a:r>
              <a:rPr lang="en-US" dirty="0"/>
              <a:t>build </a:t>
            </a:r>
            <a:r>
              <a:rPr lang="en-US" dirty="0" smtClean="0"/>
              <a:t>more homes with </a:t>
            </a:r>
            <a:br>
              <a:rPr lang="en-US" dirty="0" smtClean="0"/>
            </a:br>
            <a:r>
              <a:rPr lang="en-US" dirty="0" smtClean="0"/>
              <a:t>low-income families </a:t>
            </a:r>
            <a:r>
              <a:rPr lang="en-US" dirty="0"/>
              <a:t>in </a:t>
            </a:r>
            <a:r>
              <a:rPr lang="en-US" dirty="0" smtClean="0"/>
              <a:t/>
            </a:r>
            <a:br>
              <a:rPr lang="en-US" dirty="0" smtClean="0"/>
            </a:br>
            <a:r>
              <a:rPr lang="en-US" dirty="0" smtClean="0"/>
              <a:t>the </a:t>
            </a:r>
            <a:r>
              <a:rPr lang="en-US" dirty="0"/>
              <a:t>community.</a:t>
            </a:r>
          </a:p>
        </p:txBody>
      </p:sp>
    </p:spTree>
    <p:extLst>
      <p:ext uri="{BB962C8B-B14F-4D97-AF65-F5344CB8AC3E}">
        <p14:creationId xmlns:p14="http://schemas.microsoft.com/office/powerpoint/2010/main" val="29019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8</a:t>
            </a:fld>
            <a:endParaRPr lang="en-US" dirty="0"/>
          </a:p>
        </p:txBody>
      </p:sp>
      <p:sp>
        <p:nvSpPr>
          <p:cNvPr id="6" name="Title 5"/>
          <p:cNvSpPr>
            <a:spLocks noGrp="1"/>
          </p:cNvSpPr>
          <p:nvPr>
            <p:ph type="title"/>
          </p:nvPr>
        </p:nvSpPr>
        <p:spPr>
          <a:xfrm>
            <a:off x="6528049" y="3060000"/>
            <a:ext cx="5663952" cy="2346098"/>
          </a:xfrm>
        </p:spPr>
        <p:txBody>
          <a:bodyPr/>
          <a:lstStyle/>
          <a:p>
            <a:r>
              <a:rPr lang="en-US"/>
              <a:t>We build homes in different forms, ranging from single-detached to multi-unit to mixed-use.</a:t>
            </a:r>
            <a:endParaRPr lang="en-US" dirty="0"/>
          </a:p>
        </p:txBody>
      </p:sp>
    </p:spTree>
    <p:extLst>
      <p:ext uri="{BB962C8B-B14F-4D97-AF65-F5344CB8AC3E}">
        <p14:creationId xmlns:p14="http://schemas.microsoft.com/office/powerpoint/2010/main" val="2368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 b="5"/>
          <a:stretch>
            <a:fillRect/>
          </a:stretch>
        </p:blipFill>
        <p:spPr/>
      </p:pic>
      <p:sp>
        <p:nvSpPr>
          <p:cNvPr id="3" name="Slide Number Placeholder 2"/>
          <p:cNvSpPr>
            <a:spLocks noGrp="1"/>
          </p:cNvSpPr>
          <p:nvPr>
            <p:ph type="sldNum" sz="quarter" idx="10"/>
          </p:nvPr>
        </p:nvSpPr>
        <p:spPr/>
        <p:txBody>
          <a:bodyPr/>
          <a:lstStyle/>
          <a:p>
            <a:fld id="{997C90D2-9194-5D45-84BC-E7BFAB38CFD0}" type="slidenum">
              <a:rPr lang="en-US" smtClean="0"/>
              <a:pPr/>
              <a:t>9</a:t>
            </a:fld>
            <a:endParaRPr lang="en-US" dirty="0"/>
          </a:p>
        </p:txBody>
      </p:sp>
      <p:sp>
        <p:nvSpPr>
          <p:cNvPr id="4" name="Title 3"/>
          <p:cNvSpPr>
            <a:spLocks noGrp="1"/>
          </p:cNvSpPr>
          <p:nvPr>
            <p:ph type="title"/>
          </p:nvPr>
        </p:nvSpPr>
        <p:spPr>
          <a:xfrm>
            <a:off x="-1" y="2780928"/>
            <a:ext cx="6096001" cy="2645303"/>
          </a:xfrm>
        </p:spPr>
        <p:txBody>
          <a:bodyPr/>
          <a:lstStyle/>
          <a:p>
            <a:r>
              <a:rPr lang="en-US" dirty="0"/>
              <a:t>Our portfolio of projects also includes renovations and retrofits that help preserve the stock of affordable housing</a:t>
            </a:r>
            <a:r>
              <a:rPr lang="en-US" dirty="0" smtClean="0"/>
              <a:t>.</a:t>
            </a:r>
            <a:endParaRPr lang="en-US" dirty="0"/>
          </a:p>
        </p:txBody>
      </p:sp>
    </p:spTree>
    <p:extLst>
      <p:ext uri="{BB962C8B-B14F-4D97-AF65-F5344CB8AC3E}">
        <p14:creationId xmlns:p14="http://schemas.microsoft.com/office/powerpoint/2010/main" val="114015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ank Background">
  <a:themeElements>
    <a:clrScheme name="Habitat For Humanity 1">
      <a:dk1>
        <a:srgbClr val="000000"/>
      </a:dk1>
      <a:lt1>
        <a:srgbClr val="FFFFFF"/>
      </a:lt1>
      <a:dk2>
        <a:srgbClr val="888B8D"/>
      </a:dk2>
      <a:lt2>
        <a:srgbClr val="FFFFFF"/>
      </a:lt2>
      <a:accent1>
        <a:srgbClr val="00AFD7"/>
      </a:accent1>
      <a:accent2>
        <a:srgbClr val="C3D600"/>
      </a:accent2>
      <a:accent3>
        <a:srgbClr val="385988"/>
      </a:accent3>
      <a:accent4>
        <a:srgbClr val="43B02A"/>
      </a:accent4>
      <a:accent5>
        <a:srgbClr val="FF671F"/>
      </a:accent5>
      <a:accent6>
        <a:srgbClr val="A3343A"/>
      </a:accent6>
      <a:hlink>
        <a:srgbClr val="00AFD7"/>
      </a:hlink>
      <a:folHlink>
        <a:srgbClr val="C3D6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oter Background">
  <a:themeElements>
    <a:clrScheme name="Habitat For Humanity 1">
      <a:dk1>
        <a:srgbClr val="000000"/>
      </a:dk1>
      <a:lt1>
        <a:srgbClr val="FFFFFF"/>
      </a:lt1>
      <a:dk2>
        <a:srgbClr val="888B8D"/>
      </a:dk2>
      <a:lt2>
        <a:srgbClr val="FFFFFF"/>
      </a:lt2>
      <a:accent1>
        <a:srgbClr val="00AFD7"/>
      </a:accent1>
      <a:accent2>
        <a:srgbClr val="C3D600"/>
      </a:accent2>
      <a:accent3>
        <a:srgbClr val="385988"/>
      </a:accent3>
      <a:accent4>
        <a:srgbClr val="43B02A"/>
      </a:accent4>
      <a:accent5>
        <a:srgbClr val="FF671F"/>
      </a:accent5>
      <a:accent6>
        <a:srgbClr val="A3343A"/>
      </a:accent6>
      <a:hlink>
        <a:srgbClr val="00AFD7"/>
      </a:hlink>
      <a:folHlink>
        <a:srgbClr val="C3D6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 Background">
  <a:themeElements>
    <a:clrScheme name="Habitat For Humanity 1">
      <a:dk1>
        <a:srgbClr val="000000"/>
      </a:dk1>
      <a:lt1>
        <a:srgbClr val="FFFFFF"/>
      </a:lt1>
      <a:dk2>
        <a:srgbClr val="888B8D"/>
      </a:dk2>
      <a:lt2>
        <a:srgbClr val="FFFFFF"/>
      </a:lt2>
      <a:accent1>
        <a:srgbClr val="00AFD7"/>
      </a:accent1>
      <a:accent2>
        <a:srgbClr val="C3D600"/>
      </a:accent2>
      <a:accent3>
        <a:srgbClr val="385988"/>
      </a:accent3>
      <a:accent4>
        <a:srgbClr val="43B02A"/>
      </a:accent4>
      <a:accent5>
        <a:srgbClr val="FF671F"/>
      </a:accent5>
      <a:accent6>
        <a:srgbClr val="A3343A"/>
      </a:accent6>
      <a:hlink>
        <a:srgbClr val="00AFD7"/>
      </a:hlink>
      <a:folHlink>
        <a:srgbClr val="C3D6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4781</TotalTime>
  <Words>2303</Words>
  <Application>Microsoft Macintosh PowerPoint</Application>
  <PresentationFormat>Widescreen</PresentationFormat>
  <Paragraphs>273</Paragraphs>
  <Slides>56</Slides>
  <Notes>11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56</vt:i4>
      </vt:variant>
    </vt:vector>
  </HeadingPairs>
  <TitlesOfParts>
    <vt:vector size="62" baseType="lpstr">
      <vt:lpstr>Calibri</vt:lpstr>
      <vt:lpstr>Optima</vt:lpstr>
      <vt:lpstr>Arial</vt:lpstr>
      <vt:lpstr>Blank Background</vt:lpstr>
      <vt:lpstr>Footer Background</vt:lpstr>
      <vt:lpstr>Blue Background</vt:lpstr>
      <vt:lpstr>PowerPoint Presentation</vt:lpstr>
      <vt:lpstr>Habitat for Humanity Canada is a member of Habitat for Humanity International.</vt:lpstr>
      <vt:lpstr>Habitat for Humanity International was established in 1976 and has grown to become a leading global nonprofit working in more than  70 countries.</vt:lpstr>
      <vt:lpstr>There are 56 local Habitats working in every Canadian province and territory.</vt:lpstr>
      <vt:lpstr>Homeowners help build and purchase their Habitat homes with zero down payment and an interest-free, affordable mortgage.</vt:lpstr>
      <vt:lpstr>The homeowners who partner with us volunteer up to 500 hours of their own time in “sweat equity.”</vt:lpstr>
      <vt:lpstr>As Habitat homeowners pay off their mortgage,  the money is invested into a revolving fund, which is  used by their local Habitat to build more homes with  low-income families in  the community.</vt:lpstr>
      <vt:lpstr>We build homes in different forms, ranging from single-detached to multi-unit to mixed-use.</vt:lpstr>
      <vt:lpstr>Our portfolio of projects also includes renovations and retrofits that help preserve the stock of affordable housing.</vt:lpstr>
      <vt:lpstr>What We Do</vt:lpstr>
      <vt:lpstr>What We Do</vt:lpstr>
      <vt:lpstr>Since 1985, X,XXX families have accessed a safe and decent home by partnering with Habitat in Canada.</vt:lpstr>
      <vt:lpstr>The Impact</vt:lpstr>
      <vt:lpstr>PowerPoint Presentation</vt:lpstr>
      <vt:lpstr>PowerPoint Presentation</vt:lpstr>
      <vt:lpstr>Why the Indigenous Housing Program?</vt:lpstr>
      <vt:lpstr>The Challenge</vt:lpstr>
      <vt:lpstr>Habitat Canada is encouraged to see the federal government continuing its important work collaborating with First Nations, Inuit and Métis to create and implement an Indigenous Housing Strategy.</vt:lpstr>
      <vt:lpstr>There is more work to be done, and we cannot do it alone.</vt:lpstr>
      <vt:lpstr>Taking Action</vt:lpstr>
      <vt:lpstr>How We Help</vt:lpstr>
      <vt:lpstr>Homeownership</vt:lpstr>
      <vt:lpstr>Skills and Training</vt:lpstr>
      <vt:lpstr>Indigenous Youth and Women Skills Training</vt:lpstr>
      <vt:lpstr>Empowerment  and Capacity Development</vt:lpstr>
      <vt:lpstr>2017 Results</vt:lpstr>
      <vt:lpstr>Social Return On Investment</vt:lpstr>
      <vt:lpstr>PowerPoint Presentation</vt:lpstr>
      <vt:lpstr>Métis Capital  Housing Corporation</vt:lpstr>
      <vt:lpstr>Métis Capital Housing Corporation</vt:lpstr>
      <vt:lpstr>Tobique First Nation</vt:lpstr>
      <vt:lpstr>Tobique First Nation</vt:lpstr>
      <vt:lpstr>Takhini River “First House”</vt:lpstr>
      <vt:lpstr>Takhini River “First House”</vt:lpstr>
      <vt:lpstr>Métis Settlements</vt:lpstr>
      <vt:lpstr>Métis Settlements</vt:lpstr>
      <vt:lpstr>Duck Lake</vt:lpstr>
      <vt:lpstr>Duck Lake</vt:lpstr>
      <vt:lpstr>Pikangikum  First Nation</vt:lpstr>
      <vt:lpstr>Pikangikum First Nation</vt:lpstr>
      <vt:lpstr>Ready To Move</vt:lpstr>
      <vt:lpstr>Ready To Move</vt:lpstr>
      <vt:lpstr>Happy Valley- Goose Bay</vt:lpstr>
      <vt:lpstr>Happy Valley-Goose Bay</vt:lpstr>
      <vt:lpstr>PowerPoint Presentation</vt:lpstr>
      <vt:lpstr>As the program grows, the impact the Habitat affordable homeownership model can have on families  is increasingly evident. </vt:lpstr>
      <vt:lpstr>We’re more determined than ever to build partnerships and homes with Indigenous families in need of a safe and decent place to live.</vt:lpstr>
      <vt:lpstr>By 2020, our goal is to help more Indigenous families become homeowners every year…</vt:lpstr>
      <vt:lpstr>...while providing at least 200 Indigenous youth and women with skills and training opportunities every year.</vt:lpstr>
      <vt:lpstr>And we'll continue to grow from there, expanding our impact as we respond to the Indigenous housing crisis.</vt:lpstr>
      <vt:lpstr>PowerPoint Presentation</vt:lpstr>
      <vt:lpstr>PowerPoint Presentation</vt:lpstr>
      <vt:lpstr>PowerPoint Presentation</vt:lpstr>
      <vt:lpstr>Sponsors</vt:lpstr>
      <vt:lpstr>Indigenous Housing Program Advisory Council</vt:lpstr>
      <vt:lpstr>Indigenous Housing Program Committee</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415</cp:revision>
  <cp:lastPrinted>2018-02-26T23:23:05Z</cp:lastPrinted>
  <dcterms:created xsi:type="dcterms:W3CDTF">2018-03-05T17:51:01Z</dcterms:created>
  <dcterms:modified xsi:type="dcterms:W3CDTF">2018-03-06T20:03:10Z</dcterms:modified>
</cp:coreProperties>
</file>